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57" r:id="rId2"/>
    <p:sldId id="305" r:id="rId3"/>
    <p:sldId id="309" r:id="rId4"/>
    <p:sldId id="300" r:id="rId5"/>
    <p:sldId id="301" r:id="rId6"/>
    <p:sldId id="260" r:id="rId7"/>
    <p:sldId id="302" r:id="rId8"/>
    <p:sldId id="307" r:id="rId9"/>
    <p:sldId id="303" r:id="rId10"/>
    <p:sldId id="277" r:id="rId11"/>
    <p:sldId id="278" r:id="rId12"/>
    <p:sldId id="288" r:id="rId13"/>
    <p:sldId id="289" r:id="rId14"/>
    <p:sldId id="279" r:id="rId15"/>
    <p:sldId id="281" r:id="rId16"/>
    <p:sldId id="282" r:id="rId17"/>
    <p:sldId id="280" r:id="rId18"/>
    <p:sldId id="285" r:id="rId19"/>
    <p:sldId id="311" r:id="rId20"/>
    <p:sldId id="284" r:id="rId21"/>
    <p:sldId id="312" r:id="rId22"/>
    <p:sldId id="287" r:id="rId23"/>
    <p:sldId id="318" r:id="rId24"/>
    <p:sldId id="290" r:id="rId25"/>
    <p:sldId id="306" r:id="rId26"/>
    <p:sldId id="316" r:id="rId27"/>
    <p:sldId id="292" r:id="rId28"/>
    <p:sldId id="297" r:id="rId29"/>
    <p:sldId id="291" r:id="rId30"/>
    <p:sldId id="313" r:id="rId31"/>
    <p:sldId id="295" r:id="rId32"/>
    <p:sldId id="310" r:id="rId33"/>
    <p:sldId id="314" r:id="rId34"/>
    <p:sldId id="298" r:id="rId35"/>
    <p:sldId id="315" r:id="rId36"/>
    <p:sldId id="299" r:id="rId37"/>
    <p:sldId id="304" r:id="rId38"/>
    <p:sldId id="319" r:id="rId39"/>
    <p:sldId id="320" r:id="rId40"/>
    <p:sldId id="321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0070C0"/>
    <a:srgbClr val="00B050"/>
    <a:srgbClr val="FF0000"/>
    <a:srgbClr val="D2EFFA"/>
    <a:srgbClr val="E0EDE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Style léger 1 - Accentuation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91" d="100"/>
          <a:sy n="91" d="100"/>
        </p:scale>
        <p:origin x="-534" y="-114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A93F02-9EC0-45FF-8720-A00CA3700D33}" type="datetimeFigureOut">
              <a:rPr lang="fr-FR" smtClean="0"/>
              <a:pPr/>
              <a:t>20/05/2020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C8B3DA-5DB6-429A-94DB-B1798B29A80B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996977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61FDA-3969-490E-BF81-06295E935B8F}" type="datetime1">
              <a:rPr lang="fr-FR" smtClean="0"/>
              <a:pPr/>
              <a:t>20/05/2020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720515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EA156-582D-4958-8072-1685BCA8EEBC}" type="datetime1">
              <a:rPr lang="fr-FR" smtClean="0"/>
              <a:pPr/>
              <a:t>20/05/2020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059693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3A104-6E57-4772-BA75-83E5B127BC1F}" type="datetime1">
              <a:rPr lang="fr-FR" smtClean="0"/>
              <a:pPr/>
              <a:t>20/05/2020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52265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E0332-44F1-492E-A887-48A4E961A4EF}" type="datetime1">
              <a:rPr lang="fr-FR" smtClean="0"/>
              <a:pPr/>
              <a:t>20/05/2020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547542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2ED34-08D8-4B3E-ABA0-12CFDA389551}" type="datetime1">
              <a:rPr lang="fr-FR" smtClean="0"/>
              <a:pPr/>
              <a:t>20/05/2020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211461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D5222-4535-4B81-836F-A461C7C0DF28}" type="datetime1">
              <a:rPr lang="fr-FR" smtClean="0"/>
              <a:pPr/>
              <a:t>20/05/2020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524567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49F90-1F65-4ED1-ABB4-432EFF96D60E}" type="datetime1">
              <a:rPr lang="fr-FR" smtClean="0"/>
              <a:pPr/>
              <a:t>20/05/2020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405157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E148A-83D8-4982-A416-989443033FB2}" type="datetime1">
              <a:rPr lang="fr-FR" smtClean="0"/>
              <a:pPr/>
              <a:t>20/05/2020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135910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0DCEC-2A12-45A2-8BED-BC5803AD66DC}" type="datetime1">
              <a:rPr lang="fr-FR" smtClean="0"/>
              <a:pPr/>
              <a:t>20/05/2020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076598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14F31CA-F57B-40F5-9D8C-AB005ACC23B3}" type="datetime1">
              <a:rPr lang="fr-FR" smtClean="0"/>
              <a:pPr/>
              <a:t>20/05/2020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B9124A2-E1D7-417D-88BC-63EA5DA45BC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4029628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 cstate="print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846C0-E1BD-4C05-96EF-597158FBC288}" type="datetime1">
              <a:rPr lang="fr-FR" smtClean="0"/>
              <a:pPr/>
              <a:t>20/05/2020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261973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4C9061B-CFB6-4E4C-A4EC-F6CFC18B0AF3}" type="datetime1">
              <a:rPr lang="fr-FR" smtClean="0"/>
              <a:pPr/>
              <a:t>20/05/2020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B9124A2-E1D7-417D-88BC-63EA5DA45BC4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492008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cphysiques.free.fr/TS/chimieTS/C4A3v2COR.pdf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cphysiques.free.fr/TS/chimieTS/C4A3v2COR.pdf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cphysiques.free.fr/TS/chimieTS/C4A3v2COR.pdf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cphysiques.free.fr/TS/chimieTS/C4A3v2COR.pdf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egg.com/homework-help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hyperlink" Target="https://spcl.ac-montpellier.fr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.21-bal.com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achimie.fr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chegg.com/homework-help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spcl.ac-montpellier.fr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elivrescolaire.fr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gmaaldrich.com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coyote-physique.e-monsite.com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esmaths.com/IMG/pdf/ts-chi-8-spectro_-uv-visible.pdf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www.superprof.fr/ressources/scolaire/physique-chimie/terminale-s/la-spectroscopie/spectrometrie-ultraviolet-visible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smaths.com/IMG/pdf/ts-chi-8-spectro_-uv-visible.pdf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s://www.researchgate.net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manticscholar.org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egg.com/homework-help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94CF25D0-1DF7-4352-BC93-49C8418F5E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z="5400" dirty="0"/>
              <a:t>Caractérisations par spectroscopie </a:t>
            </a:r>
            <a:br>
              <a:rPr lang="fr-FR" sz="5400" dirty="0"/>
            </a:br>
            <a:r>
              <a:rPr lang="fr-FR" sz="5400" dirty="0"/>
              <a:t>en </a:t>
            </a:r>
            <a:r>
              <a:rPr lang="fr-FR" sz="5400" dirty="0" smtClean="0"/>
              <a:t>synthèse organique</a:t>
            </a:r>
            <a:endParaRPr lang="fr-FR" sz="54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xmlns="" id="{720C0F4B-E921-458D-822C-99A41A8C3D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i="1" cap="none" spc="0" dirty="0"/>
              <a:t>Agrégation 2020</a:t>
            </a:r>
          </a:p>
          <a:p>
            <a:r>
              <a:rPr lang="fr-FR" cap="none" spc="0" dirty="0" smtClean="0"/>
              <a:t>Julie CORJON</a:t>
            </a:r>
            <a:endParaRPr lang="fr-FR" cap="none" spc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6389C604-85ED-4C1E-A449-7DB05F167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585817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9367207B-B704-4B0B-90C6-27A4E09E9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Origine des vibrations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A6A01541-633B-4822-9E30-CCE07E6CB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pPr/>
              <a:t>10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B7FA9D8D-A9A8-4070-9E66-6655248A4D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2298" t="2093" r="5161" b="533"/>
          <a:stretch/>
        </p:blipFill>
        <p:spPr>
          <a:xfrm>
            <a:off x="1192696" y="1974574"/>
            <a:ext cx="3843130" cy="400675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36BA8EB4-6719-42B3-8BF9-6EE2AAC4A50D}"/>
              </a:ext>
            </a:extLst>
          </p:cNvPr>
          <p:cNvSpPr txBox="1"/>
          <p:nvPr/>
        </p:nvSpPr>
        <p:spPr>
          <a:xfrm>
            <a:off x="5830957" y="2107096"/>
            <a:ext cx="5060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Origine des vibrations dans le cas de la molécule de </a:t>
            </a:r>
          </a:p>
          <a:p>
            <a:r>
              <a:rPr lang="fr-FR" dirty="0"/>
              <a:t>dioxyde de carbone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47BD200-21AB-4323-B6A8-D6CE4BA94AB3}"/>
              </a:ext>
            </a:extLst>
          </p:cNvPr>
          <p:cNvSpPr/>
          <p:nvPr/>
        </p:nvSpPr>
        <p:spPr>
          <a:xfrm>
            <a:off x="2955235" y="5981330"/>
            <a:ext cx="96078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Mathieu RUFFENACH, </a:t>
            </a:r>
            <a:r>
              <a:rPr lang="fr-FR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Theirry</a:t>
            </a: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CARIAT, Valérie MORA et al. Physique Chimie, Terminale S enseignementspéciﬁque.Bordas,2012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xmlns="" val="1814633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CA952EF1-63F3-4D03-85B9-A34297915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spectre infrarouge : deux zones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3CC25952-B97C-4328-97F3-F26C8B55A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pPr/>
              <a:t>11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D812B8D2-17FC-4224-8F80-BD0D368D594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4439" y="1954843"/>
            <a:ext cx="8904081" cy="426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97808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7DDB35F0-4BAC-447D-87D9-A7DABD2D6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Comparaison de spectres infrarouge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A258866B-A327-4B15-AE54-438A8FE66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pPr/>
              <a:t>12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372FC5B4-BF15-48CF-8578-FF4DA4BE1ED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223608"/>
            <a:ext cx="12192000" cy="344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22962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93B96DFF-1117-4E3A-8DB4-8F7F27DC8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Comparaison de deux spectres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05EF98F1-8113-44E8-9421-945B8279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pPr/>
              <a:t>13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6DF69DD6-7990-41D7-BE3D-BE538E96BE7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37091" y="1912149"/>
            <a:ext cx="7117818" cy="394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78704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B2B3407-26E8-4C42-9BD9-55B10895F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Identification </a:t>
            </a:r>
            <a:r>
              <a:rPr lang="fr-FR" dirty="0"/>
              <a:t>des </a:t>
            </a:r>
            <a:br>
              <a:rPr lang="fr-FR" dirty="0"/>
            </a:br>
            <a:r>
              <a:rPr lang="fr-FR" dirty="0"/>
              <a:t>bandes caractéristiques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EDD6F51C-B9BA-4D5E-95F5-96958B9E2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pPr/>
              <a:t>14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0FF66E40-2A48-4701-841C-B9763836238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59123" y="1861325"/>
            <a:ext cx="6073754" cy="41455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F4D2F2A-460B-46FD-8183-DAE4EBAFAA16}"/>
              </a:ext>
            </a:extLst>
          </p:cNvPr>
          <p:cNvSpPr/>
          <p:nvPr/>
        </p:nvSpPr>
        <p:spPr>
          <a:xfrm>
            <a:off x="6813925" y="5946203"/>
            <a:ext cx="5378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http://scphysiques.free.fr/TS/chimieTS/C4A3v2COR.pdf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1834286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6225E4F9-FF91-439A-B8FB-D091AD25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Bande caractéristique : C=C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AB5B7A0F-F54F-4731-B23C-089A56269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pPr/>
              <a:t>15</a:t>
            </a:fld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EA0435A2-949A-4B20-BEB1-5A38EBA07E64}"/>
              </a:ext>
            </a:extLst>
          </p:cNvPr>
          <p:cNvGrpSpPr/>
          <p:nvPr/>
        </p:nvGrpSpPr>
        <p:grpSpPr>
          <a:xfrm>
            <a:off x="1228578" y="1889729"/>
            <a:ext cx="9734843" cy="3967408"/>
            <a:chOff x="1228578" y="1889729"/>
            <a:chExt cx="9734843" cy="3967408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xmlns="" id="{AE30C829-0443-4269-921C-BE7B96939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8578" y="1889729"/>
              <a:ext cx="9734843" cy="3967408"/>
            </a:xfrm>
            <a:prstGeom prst="rect">
              <a:avLst/>
            </a:prstGeom>
          </p:spPr>
        </p:pic>
        <p:sp>
          <p:nvSpPr>
            <p:cNvPr id="6" name="Ellipse 5">
              <a:extLst>
                <a:ext uri="{FF2B5EF4-FFF2-40B4-BE49-F238E27FC236}">
                  <a16:creationId xmlns:a16="http://schemas.microsoft.com/office/drawing/2014/main" xmlns="" id="{AE5F9154-E280-4AE3-8725-7DEE105C5EF8}"/>
                </a:ext>
              </a:extLst>
            </p:cNvPr>
            <p:cNvSpPr/>
            <p:nvPr/>
          </p:nvSpPr>
          <p:spPr>
            <a:xfrm>
              <a:off x="8691590" y="3093115"/>
              <a:ext cx="255462" cy="1816510"/>
            </a:xfrm>
            <a:prstGeom prst="ellipse">
              <a:avLst/>
            </a:prstGeom>
            <a:solidFill>
              <a:srgbClr val="D2EFFA">
                <a:alpha val="55000"/>
              </a:srgbClr>
            </a:solidFill>
            <a:ln>
              <a:solidFill>
                <a:srgbClr val="D2EF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F2568C3-2107-4EE9-956C-C75EC3125802}"/>
              </a:ext>
            </a:extLst>
          </p:cNvPr>
          <p:cNvSpPr/>
          <p:nvPr/>
        </p:nvSpPr>
        <p:spPr>
          <a:xfrm>
            <a:off x="6813925" y="5928345"/>
            <a:ext cx="5378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http://scphysiques.free.fr/TS/chimieTS/C4A3v2COR.pdf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1447017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3BF615DC-5AB9-4070-8C7E-1AC8108C2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62" y="286603"/>
            <a:ext cx="10311618" cy="1450757"/>
          </a:xfrm>
        </p:spPr>
        <p:txBody>
          <a:bodyPr/>
          <a:lstStyle/>
          <a:p>
            <a:r>
              <a:rPr lang="fr-FR" dirty="0"/>
              <a:t>Bande caractéristique : fonction aldéhyde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19179012-7D23-4763-BBA6-66BFDBE9C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pPr/>
              <a:t>16</a:t>
            </a:fld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70576EE8-935D-44E5-A2D2-F2AFB61F9373}"/>
              </a:ext>
            </a:extLst>
          </p:cNvPr>
          <p:cNvGrpSpPr/>
          <p:nvPr/>
        </p:nvGrpSpPr>
        <p:grpSpPr>
          <a:xfrm>
            <a:off x="1080867" y="1884180"/>
            <a:ext cx="10030265" cy="4081919"/>
            <a:chOff x="1080867" y="1884180"/>
            <a:chExt cx="10030265" cy="4081919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xmlns="" id="{82F249C5-9C15-4537-83B7-F6564D812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0867" y="1884180"/>
              <a:ext cx="10030265" cy="4081919"/>
            </a:xfrm>
            <a:prstGeom prst="rect">
              <a:avLst/>
            </a:prstGeom>
          </p:spPr>
        </p:pic>
        <p:sp>
          <p:nvSpPr>
            <p:cNvPr id="6" name="Ellipse 5">
              <a:extLst>
                <a:ext uri="{FF2B5EF4-FFF2-40B4-BE49-F238E27FC236}">
                  <a16:creationId xmlns:a16="http://schemas.microsoft.com/office/drawing/2014/main" xmlns="" id="{6E9BA2C7-E312-4966-996F-F208CBCC8FD2}"/>
                </a:ext>
              </a:extLst>
            </p:cNvPr>
            <p:cNvSpPr/>
            <p:nvPr/>
          </p:nvSpPr>
          <p:spPr>
            <a:xfrm>
              <a:off x="8086679" y="3429000"/>
              <a:ext cx="297666" cy="1719775"/>
            </a:xfrm>
            <a:prstGeom prst="ellipse">
              <a:avLst/>
            </a:prstGeom>
            <a:solidFill>
              <a:srgbClr val="D2EFFA">
                <a:alpha val="55000"/>
              </a:srgbClr>
            </a:solidFill>
            <a:ln>
              <a:solidFill>
                <a:srgbClr val="D2EF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15A0D688-BD13-41AD-95E6-1AC4A2630969}"/>
              </a:ext>
            </a:extLst>
          </p:cNvPr>
          <p:cNvSpPr/>
          <p:nvPr/>
        </p:nvSpPr>
        <p:spPr>
          <a:xfrm>
            <a:off x="6813925" y="5928253"/>
            <a:ext cx="5378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http://scphysiques.free.fr/TS/chimieTS/C4A3v2COR.pdf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577894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ECDFF898-AFCE-4467-94E4-8FD118C07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Bande caractéristique : fonction alcool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C910D10F-E940-4D72-91DA-19C8A7AB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pPr/>
              <a:t>17</a:t>
            </a:fld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0158B5FD-E01C-4361-A24E-FCD4F484660F}"/>
              </a:ext>
            </a:extLst>
          </p:cNvPr>
          <p:cNvGrpSpPr/>
          <p:nvPr/>
        </p:nvGrpSpPr>
        <p:grpSpPr>
          <a:xfrm>
            <a:off x="1097280" y="1903618"/>
            <a:ext cx="10254940" cy="3984691"/>
            <a:chOff x="1097280" y="1903618"/>
            <a:chExt cx="10254940" cy="3984691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xmlns="" id="{7B32F27B-D6F4-4982-B8DD-0C2EF6D6C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7280" y="1903618"/>
              <a:ext cx="10254940" cy="3984691"/>
            </a:xfrm>
            <a:prstGeom prst="rect">
              <a:avLst/>
            </a:prstGeom>
          </p:spPr>
        </p:pic>
        <p:sp>
          <p:nvSpPr>
            <p:cNvPr id="6" name="Ellipse 5">
              <a:extLst>
                <a:ext uri="{FF2B5EF4-FFF2-40B4-BE49-F238E27FC236}">
                  <a16:creationId xmlns:a16="http://schemas.microsoft.com/office/drawing/2014/main" xmlns="" id="{F8E39BB3-6B28-49DE-9F9F-446152DFB33F}"/>
                </a:ext>
              </a:extLst>
            </p:cNvPr>
            <p:cNvSpPr/>
            <p:nvPr/>
          </p:nvSpPr>
          <p:spPr>
            <a:xfrm>
              <a:off x="6806520" y="3136293"/>
              <a:ext cx="556592" cy="1898374"/>
            </a:xfrm>
            <a:prstGeom prst="ellipse">
              <a:avLst/>
            </a:prstGeom>
            <a:solidFill>
              <a:srgbClr val="D2EFFA">
                <a:alpha val="55000"/>
              </a:srgbClr>
            </a:solidFill>
            <a:ln>
              <a:solidFill>
                <a:srgbClr val="D2EF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62C17B1-1423-494A-A7FB-C34C9DBF1827}"/>
              </a:ext>
            </a:extLst>
          </p:cNvPr>
          <p:cNvSpPr/>
          <p:nvPr/>
        </p:nvSpPr>
        <p:spPr>
          <a:xfrm>
            <a:off x="6806520" y="5989381"/>
            <a:ext cx="5378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http://scphysiques.free.fr/TS/chimieTS/C4A3v2COR.pdf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1005806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CC1F4C6C-3787-402F-8899-834E5E528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 alcool : deux types de bandes 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61A591BE-3276-45A8-80D9-D03C41C77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pPr/>
              <a:t>18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4C497039-1F02-4E53-8291-E9E7A20A6F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b="57404"/>
          <a:stretch/>
        </p:blipFill>
        <p:spPr>
          <a:xfrm>
            <a:off x="1097280" y="1839929"/>
            <a:ext cx="4377958" cy="317814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388AB9D8-6BBD-45EE-A904-AFBCA7EA4A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43093" b="14377"/>
          <a:stretch/>
        </p:blipFill>
        <p:spPr>
          <a:xfrm>
            <a:off x="6513216" y="1983351"/>
            <a:ext cx="4384642" cy="317814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9E3B3F6A-A82C-4100-A8CE-AAB6A2CB1F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84365"/>
          <a:stretch/>
        </p:blipFill>
        <p:spPr>
          <a:xfrm>
            <a:off x="1294142" y="5161492"/>
            <a:ext cx="3124200" cy="8325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8792C26-F862-4F0C-A32C-8DA8B11F294C}"/>
              </a:ext>
            </a:extLst>
          </p:cNvPr>
          <p:cNvSpPr/>
          <p:nvPr/>
        </p:nvSpPr>
        <p:spPr>
          <a:xfrm>
            <a:off x="2888973" y="5947031"/>
            <a:ext cx="93030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Valéry PRÉVOST, Bernard RICHOUX et al. Physique Chimie, Terminale S enseignement spéciﬁque.Nathan,2017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815522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pPr/>
              <a:t>19</a:t>
            </a:fld>
            <a:endParaRPr lang="fr-FR"/>
          </a:p>
        </p:txBody>
      </p:sp>
      <p:pic>
        <p:nvPicPr>
          <p:cNvPr id="47106" name="Picture 2" descr="L00 4000 3000 2000 1500 1000 S30 HAVENUMBERI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7424" y="1757375"/>
            <a:ext cx="9146080" cy="4415349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5355176" y="6250293"/>
            <a:ext cx="4046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hlinkClick r:id="rId3"/>
              </a:rPr>
              <a:t>https://www.chegg.com/homework-help</a:t>
            </a:r>
            <a:endParaRPr lang="fr-FR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xmlns="" id="{4DE1B74F-E2CD-4CFD-90FB-EB2A4330B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269" y="286603"/>
            <a:ext cx="11540359" cy="1450757"/>
          </a:xfrm>
        </p:spPr>
        <p:txBody>
          <a:bodyPr/>
          <a:lstStyle/>
          <a:p>
            <a:r>
              <a:rPr lang="fr-FR" dirty="0"/>
              <a:t>Spectre </a:t>
            </a:r>
            <a:r>
              <a:rPr lang="fr-FR" dirty="0" smtClean="0"/>
              <a:t>infrarouge de la « molécule mystère »</a:t>
            </a:r>
            <a:endParaRPr lang="fr-F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0329" y="192011"/>
            <a:ext cx="7153341" cy="1450757"/>
          </a:xfrm>
        </p:spPr>
        <p:txBody>
          <a:bodyPr/>
          <a:lstStyle/>
          <a:p>
            <a:r>
              <a:rPr lang="fr-FR" dirty="0" smtClean="0"/>
              <a:t>Synthèse du produit mystère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704191" y="2232816"/>
            <a:ext cx="682121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itchFamily="34" charset="0"/>
              <a:buChar char="•"/>
            </a:pPr>
            <a:r>
              <a:rPr lang="fr-FR" sz="2400" dirty="0" smtClean="0"/>
              <a:t> Dans un ballon </a:t>
            </a:r>
            <a:r>
              <a:rPr lang="fr-FR" sz="2400" dirty="0" err="1" smtClean="0"/>
              <a:t>bicol</a:t>
            </a:r>
            <a:r>
              <a:rPr lang="fr-FR" sz="2400" dirty="0" smtClean="0"/>
              <a:t> surmonté d’un réfrigérant à </a:t>
            </a:r>
            <a:r>
              <a:rPr lang="fr-FR" sz="2400" dirty="0" smtClean="0"/>
              <a:t>eau, </a:t>
            </a:r>
            <a:r>
              <a:rPr lang="fr-FR" sz="2400" dirty="0" smtClean="0"/>
              <a:t>d’une ampoule de coulée et muni d’une agitation magnétique, introduire 10,0 </a:t>
            </a:r>
            <a:r>
              <a:rPr lang="fr-FR" sz="2400" dirty="0" err="1" smtClean="0"/>
              <a:t>mL</a:t>
            </a:r>
            <a:r>
              <a:rPr lang="fr-FR" sz="2400" dirty="0" smtClean="0"/>
              <a:t> de benzaldéhyde (prélevé sous la hotte) et 15 </a:t>
            </a:r>
            <a:r>
              <a:rPr lang="fr-FR" sz="2400" dirty="0" err="1" smtClean="0"/>
              <a:t>mL</a:t>
            </a:r>
            <a:r>
              <a:rPr lang="fr-FR" sz="2400" dirty="0" smtClean="0"/>
              <a:t> d’hydroxyde de sodium à 2,0 </a:t>
            </a:r>
            <a:r>
              <a:rPr lang="fr-FR" sz="2400" dirty="0" err="1" smtClean="0"/>
              <a:t>mol.L</a:t>
            </a:r>
            <a:r>
              <a:rPr lang="fr-FR" sz="2400" baseline="30000" dirty="0" smtClean="0"/>
              <a:t>- 1</a:t>
            </a:r>
            <a:r>
              <a:rPr lang="fr-FR" sz="2400" dirty="0" smtClean="0"/>
              <a:t>.</a:t>
            </a:r>
          </a:p>
          <a:p>
            <a:pPr fontAlgn="base"/>
            <a:endParaRPr lang="fr-FR" sz="2400" dirty="0" smtClean="0"/>
          </a:p>
          <a:p>
            <a:pPr fontAlgn="base">
              <a:buFont typeface="Arial" pitchFamily="34" charset="0"/>
              <a:buChar char="•"/>
            </a:pPr>
            <a:r>
              <a:rPr lang="fr-FR" sz="2400" dirty="0" smtClean="0"/>
              <a:t> Ajouter, à l’aide de l’ampoule de coulée, 6,0 </a:t>
            </a:r>
            <a:r>
              <a:rPr lang="fr-FR" sz="2400" dirty="0" err="1" smtClean="0"/>
              <a:t>mL</a:t>
            </a:r>
            <a:r>
              <a:rPr lang="fr-FR" sz="2400" dirty="0" smtClean="0"/>
              <a:t> </a:t>
            </a:r>
            <a:r>
              <a:rPr lang="fr-FR" sz="2400" dirty="0" smtClean="0"/>
              <a:t>d’éthanal.</a:t>
            </a:r>
          </a:p>
          <a:p>
            <a:pPr fontAlgn="base">
              <a:buFont typeface="Arial" pitchFamily="34" charset="0"/>
              <a:buChar char="•"/>
            </a:pPr>
            <a:endParaRPr lang="fr-FR" sz="2400" dirty="0" smtClean="0"/>
          </a:p>
          <a:p>
            <a:pPr fontAlgn="base">
              <a:buFont typeface="Arial" pitchFamily="34" charset="0"/>
              <a:buChar char="•"/>
            </a:pPr>
            <a:r>
              <a:rPr lang="fr-FR" sz="2400" dirty="0" smtClean="0"/>
              <a:t> Agiter </a:t>
            </a:r>
            <a:r>
              <a:rPr lang="fr-FR" sz="2400" dirty="0" smtClean="0"/>
              <a:t>le mélange à 40 °C pendant 10 min.</a:t>
            </a:r>
            <a:endParaRPr lang="fr-FR" sz="2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2027810" y="6488668"/>
            <a:ext cx="3985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hlinkClick r:id="rId2"/>
              </a:rPr>
              <a:t>Adapté de https</a:t>
            </a:r>
            <a:r>
              <a:rPr lang="fr-FR" dirty="0" smtClean="0">
                <a:hlinkClick r:id="rId2"/>
              </a:rPr>
              <a:t>://spcl.ac-montpellier.fr/</a:t>
            </a:r>
            <a:endParaRPr lang="fr-FR" dirty="0"/>
          </a:p>
        </p:txBody>
      </p:sp>
      <p:pic>
        <p:nvPicPr>
          <p:cNvPr id="40962" name="Picture 2" descr="http://p.21-bal.com/pars_docs/refs/3/2011/2011_html_3eee8848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94174" y="91158"/>
            <a:ext cx="4835899" cy="6288204"/>
          </a:xfrm>
          <a:prstGeom prst="rect">
            <a:avLst/>
          </a:prstGeom>
          <a:noFill/>
        </p:spPr>
      </p:pic>
      <p:sp>
        <p:nvSpPr>
          <p:cNvPr id="73" name="Rectangle 72"/>
          <p:cNvSpPr/>
          <p:nvPr/>
        </p:nvSpPr>
        <p:spPr>
          <a:xfrm>
            <a:off x="7864878" y="6488668"/>
            <a:ext cx="2137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hlinkClick r:id="rId4"/>
              </a:rPr>
              <a:t>http://p.21-bal.com/</a:t>
            </a:r>
            <a:endParaRPr lang="fr-F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5BF734CE-544D-4C45-AEC4-82B398E7D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77" y="0"/>
            <a:ext cx="10058400" cy="968440"/>
          </a:xfrm>
        </p:spPr>
        <p:txBody>
          <a:bodyPr/>
          <a:lstStyle/>
          <a:p>
            <a:r>
              <a:rPr lang="fr-FR" dirty="0"/>
              <a:t>Extrait table Infrarouge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CB011636-4500-4BFE-9D62-3900AAF6F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pPr/>
              <a:t>20</a:t>
            </a:fld>
            <a:endParaRPr lang="fr-FR"/>
          </a:p>
        </p:txBody>
      </p:sp>
      <p:sp>
        <p:nvSpPr>
          <p:cNvPr id="16385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/>
            </a:r>
            <a:br>
              <a: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graphicFrame>
        <p:nvGraphicFramePr>
          <p:cNvPr id="7" name="Tableau 6"/>
          <p:cNvGraphicFramePr>
            <a:graphicFrameLocks noGrp="1"/>
          </p:cNvGraphicFramePr>
          <p:nvPr/>
        </p:nvGraphicFramePr>
        <p:xfrm>
          <a:off x="851340" y="1061540"/>
          <a:ext cx="10426263" cy="5429343"/>
        </p:xfrm>
        <a:graphic>
          <a:graphicData uri="http://schemas.openxmlformats.org/drawingml/2006/table">
            <a:tbl>
              <a:tblPr/>
              <a:tblGrid>
                <a:gridCol w="2669627"/>
                <a:gridCol w="1429407"/>
                <a:gridCol w="3069021"/>
                <a:gridCol w="1093076"/>
                <a:gridCol w="2165132"/>
              </a:tblGrid>
              <a:tr h="551452">
                <a:tc>
                  <a:txBody>
                    <a:bodyPr/>
                    <a:lstStyle/>
                    <a:p>
                      <a:r>
                        <a:rPr lang="fr-FR" sz="1800" b="1" dirty="0"/>
                        <a:t>Liaison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b="1" dirty="0"/>
                        <a:t>Vibration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b="1"/>
                        <a:t>Nombre d'onde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b="1"/>
                        <a:t>Intensité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b="1" dirty="0"/>
                        <a:t>Commentaires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4430">
                <a:tc>
                  <a:txBody>
                    <a:bodyPr/>
                    <a:lstStyle/>
                    <a:p>
                      <a:r>
                        <a:rPr lang="fr-FR" sz="1400" dirty="0"/>
                        <a:t>Liaison C-H</a:t>
                      </a:r>
                    </a:p>
                  </a:txBody>
                  <a:tcPr marL="9440" marR="9440" marT="4720" marB="472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dirty="0"/>
                        <a:t>ν</a:t>
                      </a:r>
                      <a:r>
                        <a:rPr lang="fr-FR" sz="1400" dirty="0"/>
                        <a:t>Csp3-H</a:t>
                      </a:r>
                    </a:p>
                  </a:txBody>
                  <a:tcPr marL="9440" marR="9440" marT="4720" marB="472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de 2850 à 3000 cm</a:t>
                      </a:r>
                      <a:r>
                        <a:rPr lang="fr-FR" sz="1400" baseline="30000"/>
                        <a:t>-1</a:t>
                      </a:r>
                      <a:endParaRPr lang="fr-FR" sz="1400"/>
                    </a:p>
                  </a:txBody>
                  <a:tcPr marL="9440" marR="9440" marT="4720" marB="472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F</a:t>
                      </a:r>
                    </a:p>
                  </a:txBody>
                  <a:tcPr marL="9440" marR="9440" marT="4720" marB="472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Plusieurs bandes</a:t>
                      </a:r>
                    </a:p>
                  </a:txBody>
                  <a:tcPr marL="9440" marR="9440" marT="4720" marB="472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4430">
                <a:tc>
                  <a:txBody>
                    <a:bodyPr/>
                    <a:lstStyle/>
                    <a:p>
                      <a:r>
                        <a:rPr lang="fr-FR" sz="1400" dirty="0"/>
                        <a:t>double liaison C=C</a:t>
                      </a:r>
                    </a:p>
                  </a:txBody>
                  <a:tcPr marL="9440" marR="9440" marT="4720" marB="472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/>
                        <a:t>ν</a:t>
                      </a:r>
                      <a:r>
                        <a:rPr lang="fr-FR" sz="1400"/>
                        <a:t>Csp2-</a:t>
                      </a:r>
                      <a:r>
                        <a:rPr lang="el-GR" sz="1400"/>
                        <a:t>ν</a:t>
                      </a:r>
                      <a:r>
                        <a:rPr lang="fr-FR" sz="1400"/>
                        <a:t>Csp2</a:t>
                      </a:r>
                    </a:p>
                  </a:txBody>
                  <a:tcPr marL="9440" marR="9440" marT="4720" marB="472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vers 1650 cm</a:t>
                      </a:r>
                      <a:r>
                        <a:rPr lang="fr-FR" sz="1400" baseline="30000"/>
                        <a:t>-1</a:t>
                      </a:r>
                      <a:endParaRPr lang="fr-FR" sz="1400"/>
                    </a:p>
                  </a:txBody>
                  <a:tcPr marL="9440" marR="9440" marT="4720" marB="472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M</a:t>
                      </a:r>
                    </a:p>
                  </a:txBody>
                  <a:tcPr marL="9440" marR="9440" marT="4720" marB="472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L="9440" marR="9440" marT="4720" marB="472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5223">
                <a:tc>
                  <a:txBody>
                    <a:bodyPr/>
                    <a:lstStyle/>
                    <a:p>
                      <a:r>
                        <a:rPr lang="fr-FR" sz="1400" dirty="0"/>
                        <a:t>double liaison C=C aromatique</a:t>
                      </a:r>
                    </a:p>
                  </a:txBody>
                  <a:tcPr marL="9440" marR="9440" marT="4720" marB="472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dirty="0"/>
                        <a:t>ν</a:t>
                      </a:r>
                      <a:r>
                        <a:rPr lang="fr-FR" sz="1400" dirty="0"/>
                        <a:t>Csp2-</a:t>
                      </a:r>
                      <a:r>
                        <a:rPr lang="el-GR" sz="1400" dirty="0"/>
                        <a:t>ν</a:t>
                      </a:r>
                      <a:r>
                        <a:rPr lang="fr-FR" sz="1400" dirty="0"/>
                        <a:t>Csp2</a:t>
                      </a:r>
                    </a:p>
                  </a:txBody>
                  <a:tcPr marL="9440" marR="9440" marT="4720" marB="472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2 bandes vers 1600 cm</a:t>
                      </a:r>
                      <a:r>
                        <a:rPr lang="fr-FR" sz="1400" baseline="30000"/>
                        <a:t>-1</a:t>
                      </a:r>
                      <a:r>
                        <a:rPr lang="fr-FR" sz="1400"/>
                        <a:t> et 1 bande vers 1500 cm</a:t>
                      </a:r>
                      <a:r>
                        <a:rPr lang="fr-FR" sz="1400" baseline="30000"/>
                        <a:t>-1</a:t>
                      </a:r>
                      <a:endParaRPr lang="fr-FR" sz="1400"/>
                    </a:p>
                  </a:txBody>
                  <a:tcPr marL="9440" marR="9440" marT="4720" marB="472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M</a:t>
                      </a:r>
                    </a:p>
                  </a:txBody>
                  <a:tcPr marL="9440" marR="9440" marT="4720" marB="472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9440" marR="9440" marT="4720" marB="472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50196"/>
                      </a:srgbClr>
                    </a:solidFill>
                  </a:tcPr>
                </a:tc>
              </a:tr>
              <a:tr h="172238">
                <a:tc>
                  <a:txBody>
                    <a:bodyPr/>
                    <a:lstStyle/>
                    <a:p>
                      <a:r>
                        <a:rPr lang="fr-FR" sz="1400" dirty="0"/>
                        <a:t>liaison C-C</a:t>
                      </a:r>
                    </a:p>
                  </a:txBody>
                  <a:tcPr marL="9440" marR="9440" marT="4720" marB="472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dirty="0"/>
                        <a:t>ν</a:t>
                      </a:r>
                      <a:r>
                        <a:rPr lang="fr-FR" sz="1400" dirty="0"/>
                        <a:t>Csp3-</a:t>
                      </a:r>
                      <a:r>
                        <a:rPr lang="el-GR" sz="1400" dirty="0"/>
                        <a:t>ν</a:t>
                      </a:r>
                      <a:r>
                        <a:rPr lang="fr-FR" sz="1400" dirty="0"/>
                        <a:t>Csp3</a:t>
                      </a:r>
                    </a:p>
                  </a:txBody>
                  <a:tcPr marL="9440" marR="9440" marT="4720" marB="472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9440" marR="9440" marT="4720" marB="472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faible</a:t>
                      </a:r>
                    </a:p>
                  </a:txBody>
                  <a:tcPr marL="9440" marR="9440" marT="4720" marB="472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L="9440" marR="9440" marT="4720" marB="472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4430">
                <a:tc>
                  <a:txBody>
                    <a:bodyPr/>
                    <a:lstStyle/>
                    <a:p>
                      <a:r>
                        <a:rPr lang="fr-FR" sz="1400" dirty="0"/>
                        <a:t>liaison C-H aromatique</a:t>
                      </a:r>
                    </a:p>
                  </a:txBody>
                  <a:tcPr marL="9440" marR="9440" marT="4720" marB="472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dirty="0"/>
                        <a:t>ν</a:t>
                      </a:r>
                      <a:r>
                        <a:rPr lang="fr-FR" sz="1400" dirty="0"/>
                        <a:t>Csp2-H</a:t>
                      </a:r>
                    </a:p>
                  </a:txBody>
                  <a:tcPr marL="9440" marR="9440" marT="4720" marB="472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entre 3000 et 3100 cm</a:t>
                      </a:r>
                      <a:r>
                        <a:rPr lang="fr-FR" sz="1400" baseline="30000" dirty="0"/>
                        <a:t>-1</a:t>
                      </a:r>
                      <a:endParaRPr lang="fr-FR" sz="1400" dirty="0"/>
                    </a:p>
                  </a:txBody>
                  <a:tcPr marL="9440" marR="9440" marT="4720" marB="472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</a:t>
                      </a:r>
                    </a:p>
                  </a:txBody>
                  <a:tcPr marL="9440" marR="9440" marT="4720" marB="472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plusieurs bandes</a:t>
                      </a:r>
                    </a:p>
                  </a:txBody>
                  <a:tcPr marL="9440" marR="9440" marT="4720" marB="472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</a:tr>
              <a:tr h="334430">
                <a:tc>
                  <a:txBody>
                    <a:bodyPr/>
                    <a:lstStyle/>
                    <a:p>
                      <a:r>
                        <a:rPr lang="fr-FR" sz="1400" dirty="0"/>
                        <a:t>liaison O-H libre</a:t>
                      </a:r>
                    </a:p>
                  </a:txBody>
                  <a:tcPr marL="9440" marR="9440" marT="4720" marB="472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/>
                        <a:t>ν</a:t>
                      </a:r>
                      <a:r>
                        <a:rPr lang="fr-FR" sz="1400"/>
                        <a:t>O-H</a:t>
                      </a:r>
                    </a:p>
                  </a:txBody>
                  <a:tcPr marL="9440" marR="9440" marT="4720" marB="472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Entre 3500 et 3700 cm</a:t>
                      </a:r>
                      <a:r>
                        <a:rPr lang="fr-FR" sz="1400" baseline="30000" dirty="0"/>
                        <a:t>-1</a:t>
                      </a:r>
                      <a:endParaRPr lang="fr-FR" sz="1400" dirty="0"/>
                    </a:p>
                  </a:txBody>
                  <a:tcPr marL="9440" marR="9440" marT="4720" marB="472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M</a:t>
                      </a:r>
                    </a:p>
                  </a:txBody>
                  <a:tcPr marL="9440" marR="9440" marT="4720" marB="472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bande fine</a:t>
                      </a:r>
                    </a:p>
                  </a:txBody>
                  <a:tcPr marL="9440" marR="9440" marT="4720" marB="472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9688">
                <a:tc>
                  <a:txBody>
                    <a:bodyPr/>
                    <a:lstStyle/>
                    <a:p>
                      <a:r>
                        <a:rPr lang="fr-FR" sz="1400"/>
                        <a:t>liaison O-H liée (laison hydrogène)</a:t>
                      </a:r>
                    </a:p>
                  </a:txBody>
                  <a:tcPr marL="9440" marR="9440" marT="4720" marB="472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/>
                        <a:t>ν</a:t>
                      </a:r>
                      <a:r>
                        <a:rPr lang="fr-FR" sz="1400"/>
                        <a:t>O-H</a:t>
                      </a:r>
                    </a:p>
                  </a:txBody>
                  <a:tcPr marL="9440" marR="9440" marT="4720" marB="472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Entre 3100 et 3500 cm</a:t>
                      </a:r>
                      <a:r>
                        <a:rPr lang="fr-FR" sz="1400" baseline="30000" dirty="0"/>
                        <a:t>-1</a:t>
                      </a:r>
                      <a:endParaRPr lang="fr-FR" sz="1400" dirty="0"/>
                    </a:p>
                  </a:txBody>
                  <a:tcPr marL="9440" marR="9440" marT="4720" marB="472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F</a:t>
                      </a:r>
                    </a:p>
                  </a:txBody>
                  <a:tcPr marL="9440" marR="9440" marT="4720" marB="472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bande large</a:t>
                      </a:r>
                    </a:p>
                  </a:txBody>
                  <a:tcPr marL="9440" marR="9440" marT="4720" marB="472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20413">
                <a:tc>
                  <a:txBody>
                    <a:bodyPr/>
                    <a:lstStyle/>
                    <a:p>
                      <a:r>
                        <a:rPr lang="fr-FR" sz="1400" dirty="0"/>
                        <a:t>liaison C=O des aldéhydes aliphatiques</a:t>
                      </a:r>
                    </a:p>
                  </a:txBody>
                  <a:tcPr marL="9440" marR="9440" marT="4720" marB="472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/>
                        <a:t>ν</a:t>
                      </a:r>
                      <a:r>
                        <a:rPr lang="fr-FR" sz="1400"/>
                        <a:t>C=O</a:t>
                      </a:r>
                    </a:p>
                  </a:txBody>
                  <a:tcPr marL="9440" marR="9440" marT="4720" marB="472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entre 1650 et 1740 cm</a:t>
                      </a:r>
                      <a:r>
                        <a:rPr lang="fr-FR" sz="1400" baseline="30000"/>
                        <a:t>-1</a:t>
                      </a:r>
                      <a:endParaRPr lang="fr-FR" sz="1400"/>
                    </a:p>
                  </a:txBody>
                  <a:tcPr marL="9440" marR="9440" marT="4720" marB="472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F</a:t>
                      </a:r>
                    </a:p>
                  </a:txBody>
                  <a:tcPr marL="9440" marR="9440" marT="4720" marB="472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d'autres bandes d'intensité moyennes de 1450 à 800 cm</a:t>
                      </a:r>
                      <a:r>
                        <a:rPr lang="fr-FR" sz="1400" baseline="30000" dirty="0"/>
                        <a:t>-1</a:t>
                      </a:r>
                      <a:endParaRPr lang="fr-FR" sz="1400" dirty="0"/>
                    </a:p>
                  </a:txBody>
                  <a:tcPr marL="9440" marR="9440" marT="4720" marB="472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196"/>
                      </a:srgbClr>
                    </a:solidFill>
                  </a:tcPr>
                </a:tc>
              </a:tr>
              <a:tr h="334430">
                <a:tc>
                  <a:txBody>
                    <a:bodyPr/>
                    <a:lstStyle/>
                    <a:p>
                      <a:r>
                        <a:rPr lang="fr-FR" sz="1400" dirty="0"/>
                        <a:t>liaison C-H de CHO</a:t>
                      </a:r>
                    </a:p>
                  </a:txBody>
                  <a:tcPr marL="9440" marR="9440" marT="4720" marB="472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/>
                        <a:t>δ</a:t>
                      </a:r>
                      <a:r>
                        <a:rPr lang="fr-FR" sz="1400"/>
                        <a:t>Csp2-H</a:t>
                      </a:r>
                    </a:p>
                  </a:txBody>
                  <a:tcPr marL="9440" marR="9440" marT="4720" marB="472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entre 2700 et 2900 cm</a:t>
                      </a:r>
                      <a:r>
                        <a:rPr lang="fr-FR" sz="1400" baseline="30000"/>
                        <a:t>-1</a:t>
                      </a:r>
                      <a:endParaRPr lang="fr-FR" sz="1400"/>
                    </a:p>
                  </a:txBody>
                  <a:tcPr marL="9440" marR="9440" marT="4720" marB="472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</a:t>
                      </a:r>
                    </a:p>
                  </a:txBody>
                  <a:tcPr marL="9440" marR="9440" marT="4720" marB="472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9440" marR="9440" marT="4720" marB="472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>
                        <a:alpha val="50196"/>
                      </a:srgbClr>
                    </a:solidFill>
                  </a:tcPr>
                </a:tc>
              </a:tr>
              <a:tr h="411805">
                <a:tc>
                  <a:txBody>
                    <a:bodyPr/>
                    <a:lstStyle/>
                    <a:p>
                      <a:r>
                        <a:rPr lang="fr-FR" sz="1400"/>
                        <a:t>liaison O-H des acides carboxyliques</a:t>
                      </a:r>
                    </a:p>
                  </a:txBody>
                  <a:tcPr marL="9440" marR="9440" marT="4720" marB="472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/>
                        <a:t>ν</a:t>
                      </a:r>
                      <a:r>
                        <a:rPr lang="fr-FR" sz="1400"/>
                        <a:t>O-H</a:t>
                      </a:r>
                    </a:p>
                  </a:txBody>
                  <a:tcPr marL="9440" marR="9440" marT="4720" marB="472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entre 2900 et 3300 cm</a:t>
                      </a:r>
                      <a:r>
                        <a:rPr lang="fr-FR" sz="1400" baseline="30000"/>
                        <a:t>-1</a:t>
                      </a:r>
                      <a:endParaRPr lang="fr-FR" sz="1400"/>
                    </a:p>
                  </a:txBody>
                  <a:tcPr marL="9440" marR="9440" marT="4720" marB="472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F</a:t>
                      </a:r>
                    </a:p>
                  </a:txBody>
                  <a:tcPr marL="9440" marR="9440" marT="4720" marB="472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bande large</a:t>
                      </a:r>
                    </a:p>
                  </a:txBody>
                  <a:tcPr marL="9440" marR="9440" marT="4720" marB="472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0924">
                <a:tc>
                  <a:txBody>
                    <a:bodyPr/>
                    <a:lstStyle/>
                    <a:p>
                      <a:r>
                        <a:rPr lang="fr-FR" sz="1400"/>
                        <a:t>liaison C=O des acides carboxyliques</a:t>
                      </a:r>
                    </a:p>
                  </a:txBody>
                  <a:tcPr marL="9440" marR="9440" marT="4720" marB="472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/>
                        <a:t>ν</a:t>
                      </a:r>
                      <a:r>
                        <a:rPr lang="fr-FR" sz="1400"/>
                        <a:t>C=O</a:t>
                      </a:r>
                    </a:p>
                  </a:txBody>
                  <a:tcPr marL="9440" marR="9440" marT="4720" marB="472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entre 1660 et 1740 cm</a:t>
                      </a:r>
                      <a:r>
                        <a:rPr lang="fr-FR" sz="1400" baseline="30000"/>
                        <a:t>-1</a:t>
                      </a:r>
                      <a:endParaRPr lang="fr-FR" sz="1400"/>
                    </a:p>
                  </a:txBody>
                  <a:tcPr marL="9440" marR="9440" marT="4720" marB="472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F</a:t>
                      </a:r>
                    </a:p>
                  </a:txBody>
                  <a:tcPr marL="9440" marR="9440" marT="4720" marB="472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9440" marR="9440" marT="4720" marB="472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20414">
                <a:tc>
                  <a:txBody>
                    <a:bodyPr/>
                    <a:lstStyle/>
                    <a:p>
                      <a:r>
                        <a:rPr lang="fr-FR" sz="1400"/>
                        <a:t>liaison C-O des acides carboxyliques</a:t>
                      </a:r>
                    </a:p>
                  </a:txBody>
                  <a:tcPr marL="9440" marR="9440" marT="4720" marB="472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/>
                        <a:t>ν</a:t>
                      </a:r>
                      <a:r>
                        <a:rPr lang="fr-FR" sz="1400"/>
                        <a:t>C-O</a:t>
                      </a:r>
                    </a:p>
                  </a:txBody>
                  <a:tcPr marL="9440" marR="9440" marT="4720" marB="472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entre 1200 et 1320 cm</a:t>
                      </a:r>
                      <a:r>
                        <a:rPr lang="fr-FR" sz="1400" baseline="30000"/>
                        <a:t>-1</a:t>
                      </a:r>
                      <a:endParaRPr lang="fr-FR" sz="1400"/>
                    </a:p>
                  </a:txBody>
                  <a:tcPr marL="9440" marR="9440" marT="4720" marB="472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F</a:t>
                      </a:r>
                    </a:p>
                  </a:txBody>
                  <a:tcPr marL="9440" marR="9440" marT="4720" marB="472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9440" marR="9440" marT="4720" marB="472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4430">
                <a:tc>
                  <a:txBody>
                    <a:bodyPr/>
                    <a:lstStyle/>
                    <a:p>
                      <a:r>
                        <a:rPr lang="fr-FR" sz="1400" dirty="0"/>
                        <a:t>liaison C=O des esters</a:t>
                      </a:r>
                    </a:p>
                  </a:txBody>
                  <a:tcPr marL="9440" marR="9440" marT="4720" marB="472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dirty="0"/>
                        <a:t>ν</a:t>
                      </a:r>
                      <a:r>
                        <a:rPr lang="fr-FR" sz="1400" dirty="0"/>
                        <a:t>C=O</a:t>
                      </a:r>
                    </a:p>
                  </a:txBody>
                  <a:tcPr marL="9440" marR="9440" marT="4720" marB="472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entre 1700 et 1750 cm</a:t>
                      </a:r>
                      <a:r>
                        <a:rPr lang="fr-FR" sz="1400" baseline="30000" dirty="0"/>
                        <a:t>-1</a:t>
                      </a:r>
                      <a:endParaRPr lang="fr-FR" sz="1400" dirty="0"/>
                    </a:p>
                  </a:txBody>
                  <a:tcPr marL="9440" marR="9440" marT="4720" marB="472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F</a:t>
                      </a:r>
                    </a:p>
                  </a:txBody>
                  <a:tcPr marL="9440" marR="9440" marT="4720" marB="472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9440" marR="9440" marT="4720" marB="472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111782" y="6488668"/>
            <a:ext cx="2529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hlinkClick r:id="rId2"/>
              </a:rPr>
              <a:t>https://www.lachimie.fr/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415737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pPr/>
              <a:t>21</a:t>
            </a:fld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6679480" y="6488668"/>
            <a:ext cx="4046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hlinkClick r:id="rId2"/>
              </a:rPr>
              <a:t>https://www.chegg.com/homework-help</a:t>
            </a:r>
            <a:endParaRPr lang="fr-FR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xmlns="" id="{4DE1B74F-E2CD-4CFD-90FB-EB2A4330B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500" y="788276"/>
            <a:ext cx="10474610" cy="904219"/>
          </a:xfrm>
        </p:spPr>
        <p:txBody>
          <a:bodyPr>
            <a:normAutofit fontScale="90000"/>
          </a:bodyPr>
          <a:lstStyle/>
          <a:p>
            <a:r>
              <a:rPr lang="fr-FR" dirty="0"/>
              <a:t>Spectre </a:t>
            </a:r>
            <a:r>
              <a:rPr lang="fr-FR" dirty="0" smtClean="0"/>
              <a:t>infrarouge de la « molécule mystère »</a:t>
            </a:r>
            <a:endParaRPr lang="fr-FR" dirty="0"/>
          </a:p>
        </p:txBody>
      </p:sp>
      <p:grpSp>
        <p:nvGrpSpPr>
          <p:cNvPr id="21" name="Groupe 20"/>
          <p:cNvGrpSpPr/>
          <p:nvPr/>
        </p:nvGrpSpPr>
        <p:grpSpPr>
          <a:xfrm>
            <a:off x="1088190" y="1883499"/>
            <a:ext cx="9768996" cy="4415349"/>
            <a:chOff x="394508" y="1757375"/>
            <a:chExt cx="9768996" cy="4415349"/>
          </a:xfrm>
        </p:grpSpPr>
        <p:pic>
          <p:nvPicPr>
            <p:cNvPr id="47106" name="Picture 2" descr="L00 4000 3000 2000 1500 1000 S30 HAVENUMBERI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17424" y="1757375"/>
              <a:ext cx="9146080" cy="4415349"/>
            </a:xfrm>
            <a:prstGeom prst="rect">
              <a:avLst/>
            </a:prstGeom>
            <a:noFill/>
          </p:spPr>
        </p:pic>
        <p:sp>
          <p:nvSpPr>
            <p:cNvPr id="15" name="Rectangle 14"/>
            <p:cNvSpPr/>
            <p:nvPr/>
          </p:nvSpPr>
          <p:spPr>
            <a:xfrm>
              <a:off x="394508" y="2855451"/>
              <a:ext cx="2322046" cy="369332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r>
                <a:rPr lang="fr-FR" dirty="0" smtClean="0"/>
                <a:t>liaison C-H aromatique</a:t>
              </a:r>
              <a:endParaRPr lang="fr-FR" dirty="0"/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1636400" y="1844597"/>
              <a:ext cx="8096179" cy="3809969"/>
              <a:chOff x="1636400" y="1844597"/>
              <a:chExt cx="8096179" cy="3809969"/>
            </a:xfrm>
          </p:grpSpPr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xmlns="" id="{0355D544-78F9-496B-BC7B-8D2C708793E9}"/>
                  </a:ext>
                </a:extLst>
              </p:cNvPr>
              <p:cNvSpPr/>
              <p:nvPr/>
            </p:nvSpPr>
            <p:spPr>
              <a:xfrm>
                <a:off x="2915993" y="2079443"/>
                <a:ext cx="247620" cy="1294379"/>
              </a:xfrm>
              <a:prstGeom prst="ellipse">
                <a:avLst/>
              </a:prstGeom>
              <a:solidFill>
                <a:srgbClr val="FF0000">
                  <a:alpha val="30196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 dirty="0"/>
              </a:p>
            </p:txBody>
          </p:sp>
          <p:sp>
            <p:nvSpPr>
              <p:cNvPr id="10" name="Ellipse 9">
                <a:extLst>
                  <a:ext uri="{FF2B5EF4-FFF2-40B4-BE49-F238E27FC236}">
                    <a16:creationId xmlns:a16="http://schemas.microsoft.com/office/drawing/2014/main" xmlns="" id="{B0A72411-0B48-474B-B72C-251B28520DA9}"/>
                  </a:ext>
                </a:extLst>
              </p:cNvPr>
              <p:cNvSpPr/>
              <p:nvPr/>
            </p:nvSpPr>
            <p:spPr>
              <a:xfrm>
                <a:off x="3433371" y="2070537"/>
                <a:ext cx="213719" cy="1681657"/>
              </a:xfrm>
              <a:prstGeom prst="ellipse">
                <a:avLst/>
              </a:prstGeom>
              <a:solidFill>
                <a:srgbClr val="7030A0">
                  <a:alpha val="30196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xmlns="" id="{07F59A3E-FB8C-480A-9810-60E167F1A550}"/>
                  </a:ext>
                </a:extLst>
              </p:cNvPr>
              <p:cNvSpPr/>
              <p:nvPr/>
            </p:nvSpPr>
            <p:spPr>
              <a:xfrm>
                <a:off x="5578456" y="3484838"/>
                <a:ext cx="202234" cy="2057689"/>
              </a:xfrm>
              <a:prstGeom prst="ellipse">
                <a:avLst/>
              </a:prstGeom>
              <a:solidFill>
                <a:srgbClr val="92D050">
                  <a:alpha val="30196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xmlns="" id="{CBCFAFDB-4F29-4FCA-88B0-2E509D28DB50}"/>
                  </a:ext>
                </a:extLst>
              </p:cNvPr>
              <p:cNvSpPr/>
              <p:nvPr/>
            </p:nvSpPr>
            <p:spPr>
              <a:xfrm>
                <a:off x="5794148" y="2885466"/>
                <a:ext cx="343893" cy="2422260"/>
              </a:xfrm>
              <a:prstGeom prst="ellipse">
                <a:avLst/>
              </a:prstGeom>
              <a:solidFill>
                <a:srgbClr val="1CADE4">
                  <a:alpha val="30196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xmlns="" id="{CBCFAFDB-4F29-4FCA-88B0-2E509D28DB50}"/>
                  </a:ext>
                </a:extLst>
              </p:cNvPr>
              <p:cNvSpPr/>
              <p:nvPr/>
            </p:nvSpPr>
            <p:spPr>
              <a:xfrm>
                <a:off x="6198796" y="2060403"/>
                <a:ext cx="138942" cy="1313418"/>
              </a:xfrm>
              <a:prstGeom prst="ellipse">
                <a:avLst/>
              </a:prstGeom>
              <a:solidFill>
                <a:srgbClr val="1CADE4">
                  <a:alpha val="30196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2602738" y="3948527"/>
                <a:ext cx="1941557" cy="369332"/>
              </a:xfrm>
              <a:prstGeom prst="rect">
                <a:avLst/>
              </a:prstGeom>
              <a:ln w="19050"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fr-FR" dirty="0" smtClean="0"/>
                  <a:t>liaison C-H de CHO</a:t>
                </a:r>
                <a:endParaRPr lang="fr-FR" dirty="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1636400" y="4978541"/>
                <a:ext cx="3811172" cy="369332"/>
              </a:xfrm>
              <a:prstGeom prst="rect">
                <a:avLst/>
              </a:prstGeom>
              <a:ln w="19050">
                <a:solidFill>
                  <a:srgbClr val="00B050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fr-FR" dirty="0" smtClean="0"/>
                  <a:t>liaison C=O des aldéhydes aliphatiques</a:t>
                </a:r>
                <a:endParaRPr lang="fr-FR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xmlns="" id="{0D19E260-7295-4539-9DC9-046128B9A66C}"/>
                  </a:ext>
                </a:extLst>
              </p:cNvPr>
              <p:cNvSpPr/>
              <p:nvPr/>
            </p:nvSpPr>
            <p:spPr>
              <a:xfrm>
                <a:off x="6337944" y="1844597"/>
                <a:ext cx="3394635" cy="3809969"/>
              </a:xfrm>
              <a:prstGeom prst="rect">
                <a:avLst/>
              </a:prstGeom>
              <a:solidFill>
                <a:schemeClr val="bg1">
                  <a:lumMod val="85000"/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935036" y="5283341"/>
                <a:ext cx="3054619" cy="369332"/>
              </a:xfrm>
              <a:prstGeom prst="rect">
                <a:avLst/>
              </a:prstGeom>
              <a:ln w="19050">
                <a:solidFill>
                  <a:srgbClr val="0070C0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fr-FR" dirty="0" smtClean="0"/>
                  <a:t>double liaison C=C aromatique</a:t>
                </a:r>
                <a:endParaRPr lang="fr-FR" dirty="0"/>
              </a:p>
            </p:txBody>
          </p: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98B0E1BC-8F66-4E7B-BA7D-FEF6FD634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Spectre infrarouge : indigo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F85BA81A-D5D5-44F3-B3E1-F8C9D4F61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pPr/>
              <a:t>22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AE3408D9-65FB-497E-8C7E-47FBA09A81E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6734" y="1809854"/>
            <a:ext cx="9359492" cy="457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08326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Séparation </a:t>
            </a:r>
            <a:r>
              <a:rPr lang="fr-FR" dirty="0" smtClean="0"/>
              <a:t>du </a:t>
            </a:r>
            <a:r>
              <a:rPr lang="fr-FR" dirty="0" smtClean="0"/>
              <a:t>mélange réactionnel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pPr/>
              <a:t>23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870156" y="6488668"/>
            <a:ext cx="3985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hlinkClick r:id="rId2"/>
              </a:rPr>
              <a:t>Adapté de https</a:t>
            </a:r>
            <a:r>
              <a:rPr lang="fr-FR" dirty="0" smtClean="0">
                <a:hlinkClick r:id="rId2"/>
              </a:rPr>
              <a:t>://spcl.ac-montpellier.fr/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756743" y="2211796"/>
            <a:ext cx="682121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itchFamily="34" charset="0"/>
              <a:buChar char="•"/>
            </a:pPr>
            <a:r>
              <a:rPr lang="fr-FR" sz="2400" dirty="0" smtClean="0"/>
              <a:t> Verser le mélange dans une ampoule à décanter.</a:t>
            </a:r>
            <a:endParaRPr lang="fr-FR" sz="2400" dirty="0" smtClean="0"/>
          </a:p>
          <a:p>
            <a:pPr fontAlgn="base"/>
            <a:endParaRPr lang="fr-FR" sz="2400" dirty="0" smtClean="0"/>
          </a:p>
          <a:p>
            <a:pPr fontAlgn="base">
              <a:buFont typeface="Arial" pitchFamily="34" charset="0"/>
              <a:buChar char="•"/>
            </a:pPr>
            <a:r>
              <a:rPr lang="fr-FR" sz="2400" dirty="0" smtClean="0"/>
              <a:t> Ajouter au mélange 30 </a:t>
            </a:r>
            <a:r>
              <a:rPr lang="fr-FR" sz="2400" dirty="0" err="1" smtClean="0"/>
              <a:t>mL</a:t>
            </a:r>
            <a:r>
              <a:rPr lang="fr-FR" sz="2400" dirty="0" smtClean="0"/>
              <a:t> d’acide chlorhydrique dilué. Laisser décanter et éliminer la phase aqueuse</a:t>
            </a:r>
            <a:r>
              <a:rPr lang="fr-FR" sz="2400" dirty="0" smtClean="0"/>
              <a:t>.</a:t>
            </a:r>
          </a:p>
          <a:p>
            <a:pPr fontAlgn="base"/>
            <a:r>
              <a:rPr lang="fr-FR" sz="2400" dirty="0" smtClean="0"/>
              <a:t> </a:t>
            </a:r>
          </a:p>
          <a:p>
            <a:pPr fontAlgn="base">
              <a:buFont typeface="Arial" pitchFamily="34" charset="0"/>
              <a:buChar char="•"/>
            </a:pPr>
            <a:r>
              <a:rPr lang="fr-FR" sz="2400" dirty="0" smtClean="0"/>
              <a:t> </a:t>
            </a:r>
            <a:r>
              <a:rPr lang="fr-FR" sz="2400" dirty="0" smtClean="0"/>
              <a:t>Laver </a:t>
            </a:r>
            <a:r>
              <a:rPr lang="fr-FR" sz="2400" dirty="0" smtClean="0"/>
              <a:t>la phase </a:t>
            </a:r>
            <a:r>
              <a:rPr lang="fr-FR" sz="2400" dirty="0" smtClean="0"/>
              <a:t>organique par trois fois </a:t>
            </a:r>
            <a:r>
              <a:rPr lang="fr-FR" sz="2400" dirty="0" smtClean="0"/>
              <a:t>avec 20 </a:t>
            </a:r>
            <a:r>
              <a:rPr lang="fr-FR" sz="2400" dirty="0" err="1" smtClean="0"/>
              <a:t>mL</a:t>
            </a:r>
            <a:r>
              <a:rPr lang="fr-FR" sz="2400" dirty="0" smtClean="0"/>
              <a:t> d'eau distillée.</a:t>
            </a:r>
            <a:endParaRPr lang="fr-FR" sz="2400" dirty="0" smtClean="0"/>
          </a:p>
          <a:p>
            <a:pPr fontAlgn="base">
              <a:buFont typeface="Arial" pitchFamily="34" charset="0"/>
              <a:buChar char="•"/>
            </a:pPr>
            <a:endParaRPr lang="fr-FR" sz="2400" dirty="0" smtClean="0"/>
          </a:p>
          <a:p>
            <a:pPr fontAlgn="base">
              <a:buFont typeface="Arial" pitchFamily="34" charset="0"/>
              <a:buChar char="•"/>
            </a:pPr>
            <a:r>
              <a:rPr lang="fr-FR" sz="2400" dirty="0" smtClean="0"/>
              <a:t> </a:t>
            </a:r>
            <a:r>
              <a:rPr lang="fr-FR" sz="2400" dirty="0" smtClean="0"/>
              <a:t>Recueillir la phase organique </a:t>
            </a:r>
            <a:r>
              <a:rPr lang="fr-FR" sz="2400" dirty="0" smtClean="0"/>
              <a:t>et </a:t>
            </a:r>
            <a:r>
              <a:rPr lang="fr-FR" sz="2400" dirty="0" smtClean="0"/>
              <a:t>la sécher sur du sulfate de magnésium </a:t>
            </a:r>
            <a:r>
              <a:rPr lang="fr-FR" sz="2400" dirty="0" smtClean="0"/>
              <a:t>anhydre, puis filtrer.</a:t>
            </a:r>
            <a:endParaRPr lang="fr-FR" sz="2400" dirty="0" smtClean="0"/>
          </a:p>
        </p:txBody>
      </p:sp>
      <p:sp>
        <p:nvSpPr>
          <p:cNvPr id="4098" name="AutoShape 2" descr="L'extraction liquide-liquide | Lelivrescolaire.f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100" name="AutoShape 4" descr="L'extraction liquide-liquide | Lelivrescolaire.f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102" name="AutoShape 6" descr="L’extraction liquide-liquide : sépar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63721" y="2017987"/>
            <a:ext cx="2429810" cy="4214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Connecteur droit avec flèche 11"/>
          <p:cNvCxnSpPr/>
          <p:nvPr/>
        </p:nvCxnSpPr>
        <p:spPr>
          <a:xfrm flipV="1">
            <a:off x="9175531" y="2333296"/>
            <a:ext cx="1681655" cy="1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9165021" y="3237186"/>
            <a:ext cx="1749972" cy="15767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9354207" y="4288221"/>
            <a:ext cx="1671144" cy="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7767145" y="2112579"/>
            <a:ext cx="1671145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Ampoule à décanter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7909034" y="3000703"/>
            <a:ext cx="1671145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Phase aqueuse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7966841" y="3962400"/>
            <a:ext cx="1671145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Phase organique</a:t>
            </a:r>
            <a:endParaRPr lang="fr-FR" dirty="0"/>
          </a:p>
        </p:txBody>
      </p:sp>
      <p:sp>
        <p:nvSpPr>
          <p:cNvPr id="22" name="Rectangle 21"/>
          <p:cNvSpPr/>
          <p:nvPr/>
        </p:nvSpPr>
        <p:spPr>
          <a:xfrm>
            <a:off x="8575670" y="6488668"/>
            <a:ext cx="3028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hlinkClick r:id="rId4"/>
              </a:rPr>
              <a:t>https://www.lelivrescolaire.fr/</a:t>
            </a:r>
            <a:endParaRPr lang="fr-FR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038FB94-54CA-44CA-A874-432D258BE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L’utilité de la spectroscopie </a:t>
            </a:r>
            <a:r>
              <a:rPr lang="fr-FR" dirty="0"/>
              <a:t>RMN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99A6A5FE-A650-4403-AE27-8F8969114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pPr/>
              <a:t>24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64DB6D6B-8DC9-4869-990C-0BB1529D5CB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0005" y="2019427"/>
            <a:ext cx="10451990" cy="388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35494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pPr/>
              <a:t>25</a:t>
            </a:fld>
            <a:endParaRPr lang="fr-F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l="6071" t="8910" r="1953" b="8016"/>
          <a:stretch>
            <a:fillRect/>
          </a:stretch>
        </p:blipFill>
        <p:spPr bwMode="auto">
          <a:xfrm>
            <a:off x="696526" y="956441"/>
            <a:ext cx="10587749" cy="5379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7048650" y="6488668"/>
            <a:ext cx="3181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hlinkClick r:id="rId3"/>
              </a:rPr>
              <a:t>https://www.sigmaaldrich.com/</a:t>
            </a:r>
            <a:endParaRPr lang="fr-FR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xmlns="" id="{4DE1B74F-E2CD-4CFD-90FB-EB2A4330B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81499"/>
            <a:ext cx="10058400" cy="743411"/>
          </a:xfrm>
        </p:spPr>
        <p:txBody>
          <a:bodyPr/>
          <a:lstStyle/>
          <a:p>
            <a:r>
              <a:rPr lang="fr-FR" dirty="0"/>
              <a:t>Spectre </a:t>
            </a:r>
            <a:r>
              <a:rPr lang="fr-FR" dirty="0" smtClean="0"/>
              <a:t>RMN du </a:t>
            </a:r>
            <a:r>
              <a:rPr lang="fr-FR" dirty="0" err="1" smtClean="0"/>
              <a:t>cinnamaldéhyde</a:t>
            </a:r>
            <a:endParaRPr lang="fr-FR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139BB277-1441-42D6-A296-93ACC72F4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Déplacement chimique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FDB08525-27D6-4EEF-AE19-C92A8BAFB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pPr/>
              <a:t>26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F988AA08-DB75-4D93-9F5B-64F395D9F1D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6377" y="1880782"/>
            <a:ext cx="10549303" cy="39428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A418ACF-F26D-4D69-93D8-2EE398F2CC4D}"/>
              </a:ext>
            </a:extLst>
          </p:cNvPr>
          <p:cNvSpPr/>
          <p:nvPr/>
        </p:nvSpPr>
        <p:spPr>
          <a:xfrm>
            <a:off x="2888973" y="5947031"/>
            <a:ext cx="93030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Valéry PRÉVOST, Bernard RICHOUX et al. Physique Chimie, Terminale S enseignement spéciﬁque.Nathan,2017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536678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2C16CFA-8E42-43AD-8416-A3865F7D0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207" y="566273"/>
            <a:ext cx="10058400" cy="748454"/>
          </a:xfrm>
        </p:spPr>
        <p:txBody>
          <a:bodyPr/>
          <a:lstStyle/>
          <a:p>
            <a:r>
              <a:rPr lang="fr-FR" dirty="0"/>
              <a:t>Table de déplacements chimiques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7FBFC55C-01D2-4A4E-811C-F2BE934D1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pPr/>
              <a:t>27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1C2AEE2D-5F8D-4598-B342-CB6898070873}"/>
              </a:ext>
            </a:extLst>
          </p:cNvPr>
          <p:cNvSpPr txBox="1"/>
          <p:nvPr/>
        </p:nvSpPr>
        <p:spPr>
          <a:xfrm>
            <a:off x="10349948" y="2199861"/>
            <a:ext cx="86253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2" cstate="print"/>
          <a:srcRect l="1576" t="23718" r="6235" b="20000"/>
          <a:stretch>
            <a:fillRect/>
          </a:stretch>
        </p:blipFill>
        <p:spPr bwMode="auto">
          <a:xfrm>
            <a:off x="455532" y="1888723"/>
            <a:ext cx="11564470" cy="3971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501042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7BE03C08-6D44-4054-8C7D-B57F9DE53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708" y="1008993"/>
            <a:ext cx="10058400" cy="1261242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Éthanol : protons équivalents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8AC05F1B-61B0-4087-B7D7-CA6C6A8B2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pPr/>
              <a:t>28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EE548857-4505-439B-AC1D-5951D7D1FE6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2931" t="5177" r="52605" b="46869"/>
          <a:stretch>
            <a:fillRect/>
          </a:stretch>
        </p:blipFill>
        <p:spPr>
          <a:xfrm>
            <a:off x="3373820" y="1944414"/>
            <a:ext cx="4561491" cy="374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63563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139BB277-1441-42D6-A296-93ACC72F4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Protons équivalents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FDB08525-27D6-4EEF-AE19-C92A8BAFB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pPr/>
              <a:t>29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F988AA08-DB75-4D93-9F5B-64F395D9F1D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50244"/>
          <a:stretch>
            <a:fillRect/>
          </a:stretch>
        </p:blipFill>
        <p:spPr>
          <a:xfrm>
            <a:off x="3048000" y="1870272"/>
            <a:ext cx="5248866" cy="39428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A418ACF-F26D-4D69-93D8-2EE398F2CC4D}"/>
              </a:ext>
            </a:extLst>
          </p:cNvPr>
          <p:cNvSpPr/>
          <p:nvPr/>
        </p:nvSpPr>
        <p:spPr>
          <a:xfrm>
            <a:off x="2888973" y="5947031"/>
            <a:ext cx="93030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Valéry PRÉVOST, Bernard RICHOUX et al. Physique Chimie, Terminale S enseignement spéciﬁque.Nathan,2017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536678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Synthèse du </a:t>
            </a:r>
            <a:r>
              <a:rPr lang="fr-FR" dirty="0" err="1" smtClean="0"/>
              <a:t>trans</a:t>
            </a:r>
            <a:r>
              <a:rPr lang="fr-FR" dirty="0" smtClean="0"/>
              <a:t>-</a:t>
            </a:r>
            <a:r>
              <a:rPr lang="fr-FR" dirty="0" err="1" smtClean="0"/>
              <a:t>cinnamaldéhyde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pPr/>
              <a:t>3</a:t>
            </a:fld>
            <a:endParaRPr lang="fr-FR"/>
          </a:p>
        </p:txBody>
      </p:sp>
      <p:pic>
        <p:nvPicPr>
          <p:cNvPr id="52226" name="Picture 2" descr="Benzaldéhyde — Wikipédi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54" y="2249212"/>
            <a:ext cx="1927952" cy="1744797"/>
          </a:xfrm>
          <a:prstGeom prst="rect">
            <a:avLst/>
          </a:prstGeom>
          <a:noFill/>
        </p:spPr>
      </p:pic>
      <p:pic>
        <p:nvPicPr>
          <p:cNvPr id="6" name="Picture 2" descr="Cinnamaldehyde ≥98 %, for synthesis -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77863" y="3899337"/>
            <a:ext cx="3430965" cy="2101467"/>
          </a:xfrm>
          <a:prstGeom prst="rect">
            <a:avLst/>
          </a:prstGeom>
          <a:noFill/>
        </p:spPr>
      </p:pic>
      <p:sp>
        <p:nvSpPr>
          <p:cNvPr id="7" name="ZoneTexte 6"/>
          <p:cNvSpPr txBox="1"/>
          <p:nvPr/>
        </p:nvSpPr>
        <p:spPr>
          <a:xfrm>
            <a:off x="9301655" y="2427889"/>
            <a:ext cx="14714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 smtClean="0"/>
              <a:t>?</a:t>
            </a:r>
            <a:endParaRPr lang="fr-FR" sz="6600" dirty="0"/>
          </a:p>
        </p:txBody>
      </p:sp>
      <p:pic>
        <p:nvPicPr>
          <p:cNvPr id="52228" name="Picture 4" descr="éthanal (acétaldéhyde) : Forum Sports, Santé et Nutrition"/>
          <p:cNvPicPr>
            <a:picLocks noChangeAspect="1" noChangeArrowheads="1"/>
          </p:cNvPicPr>
          <p:nvPr/>
        </p:nvPicPr>
        <p:blipFill>
          <a:blip r:embed="rId4" cstate="print"/>
          <a:srcRect l="61540" t="48580"/>
          <a:stretch>
            <a:fillRect/>
          </a:stretch>
        </p:blipFill>
        <p:spPr bwMode="auto">
          <a:xfrm>
            <a:off x="2753710" y="2207171"/>
            <a:ext cx="3825348" cy="2294195"/>
          </a:xfrm>
          <a:prstGeom prst="rect">
            <a:avLst/>
          </a:prstGeom>
          <a:noFill/>
        </p:spPr>
      </p:pic>
      <p:sp>
        <p:nvSpPr>
          <p:cNvPr id="9" name="ZoneTexte 8"/>
          <p:cNvSpPr txBox="1"/>
          <p:nvPr/>
        </p:nvSpPr>
        <p:spPr>
          <a:xfrm>
            <a:off x="2995446" y="2575034"/>
            <a:ext cx="7278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smtClean="0"/>
              <a:t>+</a:t>
            </a:r>
            <a:endParaRPr lang="fr-FR" sz="4800" dirty="0"/>
          </a:p>
        </p:txBody>
      </p:sp>
      <p:cxnSp>
        <p:nvCxnSpPr>
          <p:cNvPr id="11" name="Connecteur droit avec flèche 10"/>
          <p:cNvCxnSpPr/>
          <p:nvPr/>
        </p:nvCxnSpPr>
        <p:spPr>
          <a:xfrm flipV="1">
            <a:off x="6148552" y="2974429"/>
            <a:ext cx="2484057" cy="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230" name="Picture 6" descr="éthanal (acétaldéhyde) : Forum Sports, Santé et Nutrition"/>
          <p:cNvPicPr>
            <a:picLocks noChangeAspect="1" noChangeArrowheads="1"/>
          </p:cNvPicPr>
          <p:nvPr/>
        </p:nvPicPr>
        <p:blipFill>
          <a:blip r:embed="rId4" cstate="print"/>
          <a:srcRect t="43660" r="66519" b="12764"/>
          <a:stretch>
            <a:fillRect/>
          </a:stretch>
        </p:blipFill>
        <p:spPr bwMode="auto">
          <a:xfrm>
            <a:off x="6377700" y="1902371"/>
            <a:ext cx="1680266" cy="980966"/>
          </a:xfrm>
          <a:prstGeom prst="rect">
            <a:avLst/>
          </a:prstGeom>
          <a:noFill/>
        </p:spPr>
      </p:pic>
      <p:sp>
        <p:nvSpPr>
          <p:cNvPr id="19" name="ZoneTexte 18"/>
          <p:cNvSpPr txBox="1"/>
          <p:nvPr/>
        </p:nvSpPr>
        <p:spPr>
          <a:xfrm>
            <a:off x="6737132" y="3258207"/>
            <a:ext cx="1387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30 </a:t>
            </a:r>
            <a:r>
              <a:rPr lang="fr-FR" dirty="0" smtClean="0"/>
              <a:t>min</a:t>
            </a:r>
          </a:p>
          <a:p>
            <a:pPr algn="ctr"/>
            <a:r>
              <a:rPr lang="fr-FR" dirty="0" smtClean="0"/>
              <a:t>40°C</a:t>
            </a:r>
            <a:endParaRPr lang="fr-FR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Courbe d’intégration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pPr/>
              <a:t>30</a:t>
            </a:fld>
            <a:endParaRPr lang="fr-FR"/>
          </a:p>
        </p:txBody>
      </p:sp>
      <p:pic>
        <p:nvPicPr>
          <p:cNvPr id="56322" name="Picture 2" descr="Spectreethano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1505" y="1757909"/>
            <a:ext cx="8001000" cy="4752976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8963396" y="4852418"/>
            <a:ext cx="30078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hlinkClick r:id="rId3"/>
              </a:rPr>
              <a:t>http://coyote-physique.e-monsite.com/</a:t>
            </a:r>
            <a:endParaRPr lang="fr-FR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2C8C6816-7158-4245-9E60-669988FCD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687" y="861848"/>
            <a:ext cx="10058400" cy="1411539"/>
          </a:xfrm>
          <a:ln>
            <a:noFill/>
          </a:ln>
        </p:spPr>
        <p:txBody>
          <a:bodyPr>
            <a:normAutofit/>
          </a:bodyPr>
          <a:lstStyle/>
          <a:p>
            <a:r>
              <a:rPr lang="fr-FR" dirty="0"/>
              <a:t>Multiplicité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C4E9D052-FEAA-45DF-9CF5-7A7CF4D08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pPr/>
              <a:t>31</a:t>
            </a:fld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21447215-DD74-4863-B677-44BCCF95FEB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65130" y="1715378"/>
            <a:ext cx="6684579" cy="4905618"/>
          </a:xfrm>
          <a:prstGeom prst="rect">
            <a:avLst/>
          </a:prstGeom>
        </p:spPr>
      </p:pic>
      <p:sp>
        <p:nvSpPr>
          <p:cNvPr id="14" name="Ellipse 13">
            <a:extLst>
              <a:ext uri="{FF2B5EF4-FFF2-40B4-BE49-F238E27FC236}">
                <a16:creationId xmlns:a16="http://schemas.microsoft.com/office/drawing/2014/main" xmlns="" id="{35AA814B-7F63-4425-8446-C8FF00403D85}"/>
              </a:ext>
            </a:extLst>
          </p:cNvPr>
          <p:cNvSpPr/>
          <p:nvPr/>
        </p:nvSpPr>
        <p:spPr>
          <a:xfrm>
            <a:off x="6169572" y="3909848"/>
            <a:ext cx="639123" cy="1903173"/>
          </a:xfrm>
          <a:prstGeom prst="ellipse">
            <a:avLst/>
          </a:prstGeom>
          <a:solidFill>
            <a:srgbClr val="00B050">
              <a:alpha val="30196"/>
            </a:srgb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xmlns="" id="{8C57D6FB-097D-48F4-808A-384185F12F9A}"/>
              </a:ext>
            </a:extLst>
          </p:cNvPr>
          <p:cNvSpPr/>
          <p:nvPr/>
        </p:nvSpPr>
        <p:spPr>
          <a:xfrm>
            <a:off x="7004917" y="4681444"/>
            <a:ext cx="216653" cy="1036982"/>
          </a:xfrm>
          <a:prstGeom prst="ellipse">
            <a:avLst/>
          </a:prstGeom>
          <a:solidFill>
            <a:srgbClr val="7030A0">
              <a:alpha val="30196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xmlns="" id="{4D8D5F89-69A8-44D2-80E3-5948653B932A}"/>
              </a:ext>
            </a:extLst>
          </p:cNvPr>
          <p:cNvSpPr/>
          <p:nvPr/>
        </p:nvSpPr>
        <p:spPr>
          <a:xfrm>
            <a:off x="7686996" y="2039350"/>
            <a:ext cx="329999" cy="3710608"/>
          </a:xfrm>
          <a:prstGeom prst="ellipse">
            <a:avLst/>
          </a:prstGeom>
          <a:solidFill>
            <a:srgbClr val="77CEEF">
              <a:alpha val="30196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3216165" y="3804745"/>
            <a:ext cx="2690649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smtClean="0"/>
              <a:t>Quadruplet =&gt; 3 voisins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6195849" y="3095297"/>
            <a:ext cx="1329558" cy="64633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err="1" smtClean="0"/>
              <a:t>Singulet</a:t>
            </a:r>
            <a:endParaRPr lang="fr-FR" dirty="0" smtClean="0"/>
          </a:p>
          <a:p>
            <a:r>
              <a:rPr lang="fr-FR" dirty="0" smtClean="0"/>
              <a:t>=&gt; 1 voisin</a:t>
            </a:r>
            <a:endParaRPr lang="fr-FR" dirty="0"/>
          </a:p>
        </p:txBody>
      </p:sp>
      <p:sp>
        <p:nvSpPr>
          <p:cNvPr id="19" name="ZoneTexte 18"/>
          <p:cNvSpPr txBox="1"/>
          <p:nvPr/>
        </p:nvSpPr>
        <p:spPr>
          <a:xfrm>
            <a:off x="8140263" y="4114800"/>
            <a:ext cx="2033752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smtClean="0"/>
              <a:t>Triplet =&gt; 2 voisins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42223367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7BE03C08-6D44-4054-8C7D-B57F9DE53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Attribution des signaux de l’éthanol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8AC05F1B-61B0-4087-B7D7-CA6C6A8B2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pPr/>
              <a:t>32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EE548857-4505-439B-AC1D-5951D7D1FE6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71291" y="1879676"/>
            <a:ext cx="5649417" cy="429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635630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840" y="788946"/>
            <a:ext cx="10058400" cy="816983"/>
          </a:xfrm>
        </p:spPr>
        <p:txBody>
          <a:bodyPr/>
          <a:lstStyle/>
          <a:p>
            <a:r>
              <a:rPr lang="fr-FR" dirty="0" err="1" smtClean="0"/>
              <a:t>Déblindage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9910969" y="6492875"/>
            <a:ext cx="1312025" cy="365125"/>
          </a:xfrm>
        </p:spPr>
        <p:txBody>
          <a:bodyPr/>
          <a:lstStyle/>
          <a:p>
            <a:fld id="{3B9124A2-E1D7-417D-88BC-63EA5DA45BC4}" type="slidenum">
              <a:rPr lang="fr-FR" smtClean="0"/>
              <a:pPr/>
              <a:t>33</a:t>
            </a:fld>
            <a:endParaRPr lang="fr-FR"/>
          </a:p>
        </p:txBody>
      </p:sp>
      <p:grpSp>
        <p:nvGrpSpPr>
          <p:cNvPr id="11" name="Groupe 10"/>
          <p:cNvGrpSpPr/>
          <p:nvPr/>
        </p:nvGrpSpPr>
        <p:grpSpPr>
          <a:xfrm>
            <a:off x="3615559" y="882869"/>
            <a:ext cx="7546427" cy="5339255"/>
            <a:chOff x="3145167" y="1900697"/>
            <a:chExt cx="5649417" cy="4295837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xmlns="" id="{EE548857-4505-439B-AC1D-5951D7D1F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5167" y="1900697"/>
              <a:ext cx="5649417" cy="4295837"/>
            </a:xfrm>
            <a:prstGeom prst="rect">
              <a:avLst/>
            </a:prstGeom>
          </p:spPr>
        </p:pic>
        <p:sp>
          <p:nvSpPr>
            <p:cNvPr id="6" name="Flèche droite 5"/>
            <p:cNvSpPr/>
            <p:nvPr/>
          </p:nvSpPr>
          <p:spPr>
            <a:xfrm flipH="1" flipV="1">
              <a:off x="3776676" y="5327632"/>
              <a:ext cx="4593020" cy="252249"/>
            </a:xfrm>
            <a:prstGeom prst="rightArrow">
              <a:avLst/>
            </a:prstGeom>
            <a:solidFill>
              <a:srgbClr val="7030A0">
                <a:alpha val="50196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3976373" y="4823136"/>
              <a:ext cx="2417380" cy="369332"/>
            </a:xfrm>
            <a:prstGeom prst="rect">
              <a:avLst/>
            </a:prstGeom>
            <a:noFill/>
            <a:ln w="19050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dirty="0" err="1" smtClean="0"/>
                <a:t>Déblindage</a:t>
              </a:r>
              <a:r>
                <a:rPr lang="fr-FR" dirty="0" smtClean="0"/>
                <a:t> croissant</a:t>
              </a:r>
              <a:endParaRPr lang="fr-FR" dirty="0"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6074E948-5BC9-4B0D-8551-BAD1E3DA8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Propan-1-ol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BDBB2C51-0453-4F8D-B48F-2DA8B2940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pPr/>
              <a:t>34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DC205C42-373B-4CD4-9F17-06DFC12800F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97219" y="543702"/>
            <a:ext cx="7237429" cy="543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884123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038FB94-54CA-44CA-A874-432D258BE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L’utilité de la spectroscopie </a:t>
            </a:r>
            <a:r>
              <a:rPr lang="fr-FR" dirty="0"/>
              <a:t>RMN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99A6A5FE-A650-4403-AE27-8F8969114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pPr/>
              <a:t>35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64DB6D6B-8DC9-4869-990C-0BB1529D5CB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0005" y="2019427"/>
            <a:ext cx="10451990" cy="388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354945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74D4EC93-04BC-4793-B70A-4D24DB319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Bilan</a:t>
            </a:r>
          </a:p>
        </p:txBody>
      </p:sp>
      <p:graphicFrame>
        <p:nvGraphicFramePr>
          <p:cNvPr id="5" name="Tableau 5">
            <a:extLst>
              <a:ext uri="{FF2B5EF4-FFF2-40B4-BE49-F238E27FC236}">
                <a16:creationId xmlns:a16="http://schemas.microsoft.com/office/drawing/2014/main" xmlns="" id="{154759EC-A757-4E94-813D-87DC7494CF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56289771"/>
              </p:ext>
            </p:extLst>
          </p:nvPr>
        </p:nvGraphicFramePr>
        <p:xfrm>
          <a:off x="798444" y="2460905"/>
          <a:ext cx="10595112" cy="30901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8778">
                  <a:extLst>
                    <a:ext uri="{9D8B030D-6E8A-4147-A177-3AD203B41FA5}">
                      <a16:colId xmlns:a16="http://schemas.microsoft.com/office/drawing/2014/main" xmlns="" val="1092582706"/>
                    </a:ext>
                  </a:extLst>
                </a:gridCol>
                <a:gridCol w="2648778">
                  <a:extLst>
                    <a:ext uri="{9D8B030D-6E8A-4147-A177-3AD203B41FA5}">
                      <a16:colId xmlns:a16="http://schemas.microsoft.com/office/drawing/2014/main" xmlns="" val="3568114050"/>
                    </a:ext>
                  </a:extLst>
                </a:gridCol>
                <a:gridCol w="2648778">
                  <a:extLst>
                    <a:ext uri="{9D8B030D-6E8A-4147-A177-3AD203B41FA5}">
                      <a16:colId xmlns:a16="http://schemas.microsoft.com/office/drawing/2014/main" xmlns="" val="653120177"/>
                    </a:ext>
                  </a:extLst>
                </a:gridCol>
                <a:gridCol w="2648778">
                  <a:extLst>
                    <a:ext uri="{9D8B030D-6E8A-4147-A177-3AD203B41FA5}">
                      <a16:colId xmlns:a16="http://schemas.microsoft.com/office/drawing/2014/main" xmlns="" val="2780605481"/>
                    </a:ext>
                  </a:extLst>
                </a:gridCol>
              </a:tblGrid>
              <a:tr h="446700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Type de spectroscopie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Transition en jeu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Informations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Limites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914704343"/>
                  </a:ext>
                </a:extLst>
              </a:tr>
              <a:tr h="771016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UV-Visible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Électronique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Couleurs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Molécules colorées uniquement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313547332"/>
                  </a:ext>
                </a:extLst>
              </a:tr>
              <a:tr h="1101452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Vibrationnelle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Groupes fonctionnels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Pas d’informations sur l’organisation spatiales des groupements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95714915"/>
                  </a:ext>
                </a:extLst>
              </a:tr>
              <a:tr h="771016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RMN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Agencement spatial des protons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10906911"/>
                  </a:ext>
                </a:extLst>
              </a:tr>
            </a:tbl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1944F324-30DE-4DBA-A40D-8EB79C0BB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pPr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1001342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pPr/>
              <a:t>37</a:t>
            </a:fld>
            <a:endParaRPr lang="fr-FR"/>
          </a:p>
        </p:txBody>
      </p:sp>
      <p:pic>
        <p:nvPicPr>
          <p:cNvPr id="48130" name="Picture 2" descr="Standard 1 H-NMR spectrum of cinnamaldehyde (90MHz in CDCl 3 ) (from Advanced Industrial Science and Technology, Japan: Spectral Database for Organic Compounds)  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009" y="701941"/>
            <a:ext cx="7390853" cy="5588502"/>
          </a:xfrm>
          <a:prstGeom prst="rect">
            <a:avLst/>
          </a:prstGeom>
          <a:noFill/>
        </p:spPr>
      </p:pic>
      <p:sp>
        <p:nvSpPr>
          <p:cNvPr id="48132" name="AutoShape 4" descr="data:image/jpeg;base64,/9j/4AAQSkZJRgABAQAAAQABAAD/2wCEAAkGBxQSEhUPEhQUERAQGBkXFBgVFRYWGRYYFhgYFhYVHBQYHCggHRsnGxQdIjEhJSkvLi4yFx8/ODMsNyguLi0BCgoKBQUFDgUFDisZExkrKysrKysrKysrKysrKysrKysrKysrKysrKysrKysrKysrKysrKysrKysrKysrKysrK//AABEIAI8AsAMBIgACEQEDEQH/xAAbAAEAAgMBAQAAAAAAAAAAAAAAAQUDBAYCB//EADsQAAICAQMDAgIFCQgDAAAAAAECAAMRBBIhBRMxIkFRYQYjMjNCFENScXN0gbPBJERicoKDscQVkaH/xAAUAQEAAAAAAAAAAAAAAAAAAAAA/8QAFBEBAAAAAAAAAAAAAAAAAAAAAP/aAAwDAQACEQMRAD8A+4xEQEREBERAREQEgyYgcz1vrtlNetKq7Np0ZqiqBlUigWDdz+lz+ozppV9S0lW2ytwxXWnt2YP6advz7eke0tICIiAiIgQZz/Udfateo1SthdILD2sLiwUruYM5G4FuQCPHHDY56Eyi1q1E2lhZtR60sQNhLDbsAJTOCMWAH44PmBeCTIEmAiIgIiICIiAiIgIiICIiBXdZ/M/tk/rLGV3WfzP7ZP6yxgIiICIiAnN67+9fvGm/686Sc3rv71+8ab/rwOkiIgIiICImDV6xKl32MEXIGSfJJwqge7EkAAckkYgZ5q63qFdWA5OWzgKj2MQMZOxATgZGTjHqHxE1S912Ng7FJ8swPdYfBU47fkepskYI2jgj3/4zYrGgrXc+M2OptLYzjf6gzAbjxuGM8Ygb1VoYBlIZWAKkHIIPIII8jE9zm2+rPO3Q32Hg5Nmmsdzjn7ALFm99jMW4zLFOq7CF1CihmICndurZmIAVbSBySQAGCkk8AwLOJGYzAmQTNfW66uoA2MF3Hao5LO2CdqoPUzYUnABOAfhNMLfcef7PTjwDm5vh6gdtYGP8ROfwY5DxabbbLAjKv5MyhUZQVsYor5ZiCVGGAG3kck7s7Rb5mhd0mtvIbbgKy7jtsAGAHH4+OOfPvmauq1LmwBd1FucKLQWptAOSNyHCuR4JORn7LYIgXUSuo6mAy1XDs3McKGOVc4JwlnAY4BO3hsAkgSwzAmJGZg1esWsAtkljhQoLMx+AUcn/AIHvgQM5lRUr2vY4KhEs2Gsqu19m3Ls+N2/4ew2gY95kFVtxy5NFP6Ax3H/zWAnapz9lfVwPUORM79MQv3Dnkhiu47Cw8MU8FuBz8h8IG4JM0NXp7Q3dqfLY+7c4rb/UFLIfmM/MHiTpupqXFTg03MCVrcrlgMbihBIcDIzjxkZxkZDeiRmTmBW6jWO7PTQAHTAaxxlEJUMBsDBnOCOAR58zJpOmqrdxibrgMCyzaWAPkLgAIDjkKBnAznEq7GIuswSM6qkHBxkdlOP1TooCIiB4srDAqwBVgQQRkEHggg+RK23pzIMUkNVyGosAZGUggoh/B7YByuMjaM5FrECg01hRtlIZWUZOmt9K7cgE1WYI444BKjIB27gZsV6+y7KVVmraxSx7Megj7WxBneeRgnC/rxg2dtCsVLKrFDuUkA7TgjcM+DgkZHxM0ujfnv2z/wBIGbSdPSsl+XtIwbHwXI87c44XPO0YHym0BJiAmK/Tq6lHVXRhhlYBgR8CDwZliBTanpzqCqbL6GGHov8AVkf4bTk/H0uGBO3BTBzgW5lAFb2qrutW25CWqLc7lZvtDbnyWGdvI2kN0Ew6nTq67W8eQRwQR4IPsR8YGCum3YyGzLeFsKjdg45KABdw58DHjj2k6Pp1dZ3gE2EYLsSzkecbzzjPOBxPHRghrLIG9TOGLnLMUY1klvf7HHyxN+BGJMRAjExarSpYuyxQ6nBwRnkcgj4EHkEciZogVGtdtMibWstDWooUhWYIeNingnxnLEnzzMnSNc1r3gqyCt1VQwAIBqRj4J92M3NRpw+3d+Bgw9uR4/5k0adVZ3Hmwgt8yFCj/wCKIFFd99Z+9U/yUnRznLvvrP3qn+Sk6OAiIgIiICV3Rvz37Z/6Sxld0b89+2f+kCxiIgIiICIiBW/R77n/AHLv51kspW/R77n/AHLv51ksoCIiAiIgIiIHP2BRqGSxu0bLq7Ktw4t2VKpRWPBbKt6c7sKTjHMvwZ4voV1KMAytwQZX/k9tJzUTdWfNdjcr8ClhGfkVckeMFcEMFpE09H1BLCVB22JgvW2A6bs7Sy54BwcHwcGbkBMdtyqpdiFVRlixAAA5JJPgTQbqm8ldOBey5DNu21KQSCptAILAgghQSpHIHEr66zYfH5TcpwbGRk09bqftJUzHdg48EnIxvBBwG+3VuO6R2NOvL23/AFQ2/wCVyGX25bHvPXRCStj4ZRZY7LuVkO04wSjAMPHgiTp+mgMLLWN9q8gsAAhPntoOF84zy2PJPJNhAmIiAiIgJW9c1DotZQFmNqDaCBuBzkZPEsp4tpVsbgDtIYZ9iPBgVnQ73Z9Qrp2wlgCplTgGqtj9njlmJ/jLaeEpVSzAAFyCx+JACgn+AA/hPcBERAREQEREBERA1tZoUtwXXLLnawOGXOM7XHI8Dx8BNGyq5VNdijWVNwD6UfwOLF4RhkHJXb5A2+SbeIFTV0tnH9oKlBgJTXuFSqAPS3I7h/WAMYG0ck2daBQFAAUDAA4AA8ACe4gIkEyRAREQERIzAmJGYBgTESMwJiIgIiICIiAkEyZBgUPUevvVc69lrKa+0mU9Tvbc+NgTPARMMSeCH8rtOczddI2jsuSXWtgGQ7HZsAZzhsL6jjwPnxNhOkVi03+suWLcuxUMV2khCcDgD/0Jit+j9DWrewYulndXLvhXI2khc4GQeR8oGtX9KUZmUV2P22uVtg3k9gZbYq8vzhTtzhmVT6jgZ9P9Iau337nq09LECuxr6jXbld2UsDYPuP8ASfaS30eoIUEPhK1rX6yzIVG3hs7vt7uS/k4GScTf0mlWpdq55JJJJYknySx5JgV1/WPQXNVnb7i1hlZRk94UkkZBADHPzAP6pkHWfrmpNbgI61lzt2lnQOuADkjnngYi7oVTBlPcCud2FsdQpDiz04Ppy4BOPOJg1+m0tdoa27tWX2pYivqCm+ysBFCoWGRhgCoGDkZgZOndeFpwarKyy2sgbblhQ4rs8MQDudcZPOflNbTfSlbNoqqa1ncoCjIa8ioXBhbnDKVPlcjII9p41HS9ElPestxp2qtr32alu2a9UQ1nrZ8HccENn4YniirQG5dmpDX2etFGsLNYTX2+4E3+r0cZA9vlA3dF9IktRrFVlC1V3rvKrmq7fscknC/dtkHwBzNbp3VzfqaipcVNTqAyHG3fTbp1Dg4ywIsOGzgggjzk51+j2mqQ8ula1V1ktc+Fr05L1eotxtJJ3eeeTHR+naYsNXp7Db94Ay3tah7hQ2fiK5LVqT8xA0b/AKQYurv+sOlfTWWIoAYW/WaZarFVRv3HukYPsy4GSRPGo+kTLbXeUvWn8n1T21smzb+T2afNu1wrn0u2PjxgDOTbN9HaC/cKtuVWRPW+EVijEKucLhqlIwOMcSNV9HabBh+62a7KT9dZylxU2AkNyTsXnz6RjEBb1srcaO0SwsrQepMstis3dC5zsGxhn4q36Jmn1LrW2yu7Ni6avv7yNpWwVVuzZH2wVNZx4B9Wfwzfr6ZnULqHx9QhrqAJJYNt3WWEjl/ThfgHs5O/AanoNFjbnQt9r0lm2DuKyP8AV52+oOc8cwMvR+pd9Wbt2VFW2kWVumeAcrvVSRz5A8gj2lhNbR6QVggF2yckuzOfh5Yn4TZgIiICIiAiIgIiICIiAlCdbTQ9q6lkR72OwP5ur8KiDzYQSR21yQXHHqGb6RiB8913W1TS6jRs1VaJo71Soti3T9sLTTVazO257A+V4X7BxvzkWCdUP5ZUfynR6mxtNqOwtR7IZmfTsiljbbkN2zggcBHOGxx1en0ioWYZ3OcsSSx9yBk/hGTgeBme9Rp1sRq3AeuxSrqwyGVhhlIPkEHEDndPrHtrqutZHqrt3OyKUUp2yVdqy74CuwOdxGAG8Td0d63agX6d1fT9t1sdCGWyzdX2sMMhiqrYCR43gc+1hotCtQIXcSxyxZi7McAAlmOTwAP4TZxAmIiAiIgIiICIiAiIgf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8134" name="AutoShape 6" descr="data:image/jpeg;base64,/9j/4AAQSkZJRgABAQAAAQABAAD/2wCEAAkGBxQSEhUPEhQUERAQGBkXFBgVFRYWGRYYFhgYFhYVHBQYHCggHRsnGxQdIjEhJSkvLi4yFx8/ODMsNyguLi0BCgoKBQUFDgUFDisZExkrKysrKysrKysrKysrKysrKysrKysrKysrKysrKysrKysrKysrKysrKysrKysrKysrK//AABEIAI8AsAMBIgACEQEDEQH/xAAbAAEAAgMBAQAAAAAAAAAAAAAAAQUDBAYCB//EADsQAAICAQMDAgIFCQgDAAAAAAECAAMRBBIhBRMxIkFRYQYjMjNCFENScXN0gbPBJERicoKDscQVkaH/xAAUAQEAAAAAAAAAAAAAAAAAAAAA/8QAFBEBAAAAAAAAAAAAAAAAAAAAAP/aAAwDAQACEQMRAD8A+4xEQEREBERAREQEgyYgcz1vrtlNetKq7Np0ZqiqBlUigWDdz+lz+ozppV9S0lW2ytwxXWnt2YP6advz7eke0tICIiAiIgQZz/Udfateo1SthdILD2sLiwUruYM5G4FuQCPHHDY56Eyi1q1E2lhZtR60sQNhLDbsAJTOCMWAH44PmBeCTIEmAiIgIiICIiAiIgIiICIiBXdZ/M/tk/rLGV3WfzP7ZP6yxgIiICIiAnN67+9fvGm/686Sc3rv71+8ab/rwOkiIgIiICImDV6xKl32MEXIGSfJJwqge7EkAAckkYgZ5q63qFdWA5OWzgKj2MQMZOxATgZGTjHqHxE1S912Ng7FJ8swPdYfBU47fkepskYI2jgj3/4zYrGgrXc+M2OptLYzjf6gzAbjxuGM8Ygb1VoYBlIZWAKkHIIPIII8jE9zm2+rPO3Q32Hg5Nmmsdzjn7ALFm99jMW4zLFOq7CF1CihmICndurZmIAVbSBySQAGCkk8AwLOJGYzAmQTNfW66uoA2MF3Hao5LO2CdqoPUzYUnABOAfhNMLfcef7PTjwDm5vh6gdtYGP8ROfwY5DxabbbLAjKv5MyhUZQVsYor5ZiCVGGAG3kck7s7Rb5mhd0mtvIbbgKy7jtsAGAHH4+OOfPvmauq1LmwBd1FucKLQWptAOSNyHCuR4JORn7LYIgXUSuo6mAy1XDs3McKGOVc4JwlnAY4BO3hsAkgSwzAmJGZg1esWsAtkljhQoLMx+AUcn/AIHvgQM5lRUr2vY4KhEs2Gsqu19m3Ls+N2/4ew2gY95kFVtxy5NFP6Ax3H/zWAnapz9lfVwPUORM79MQv3Dnkhiu47Cw8MU8FuBz8h8IG4JM0NXp7Q3dqfLY+7c4rb/UFLIfmM/MHiTpupqXFTg03MCVrcrlgMbihBIcDIzjxkZxkZDeiRmTmBW6jWO7PTQAHTAaxxlEJUMBsDBnOCOAR58zJpOmqrdxibrgMCyzaWAPkLgAIDjkKBnAznEq7GIuswSM6qkHBxkdlOP1TooCIiB4srDAqwBVgQQRkEHggg+RK23pzIMUkNVyGosAZGUggoh/B7YByuMjaM5FrECg01hRtlIZWUZOmt9K7cgE1WYI444BKjIB27gZsV6+y7KVVmraxSx7Megj7WxBneeRgnC/rxg2dtCsVLKrFDuUkA7TgjcM+DgkZHxM0ujfnv2z/wBIGbSdPSsl+XtIwbHwXI87c44XPO0YHym0BJiAmK/Tq6lHVXRhhlYBgR8CDwZliBTanpzqCqbL6GGHov8AVkf4bTk/H0uGBO3BTBzgW5lAFb2qrutW25CWqLc7lZvtDbnyWGdvI2kN0Ew6nTq67W8eQRwQR4IPsR8YGCum3YyGzLeFsKjdg45KABdw58DHjj2k6Pp1dZ3gE2EYLsSzkecbzzjPOBxPHRghrLIG9TOGLnLMUY1klvf7HHyxN+BGJMRAjExarSpYuyxQ6nBwRnkcgj4EHkEciZogVGtdtMibWstDWooUhWYIeNingnxnLEnzzMnSNc1r3gqyCt1VQwAIBqRj4J92M3NRpw+3d+Bgw9uR4/5k0adVZ3Hmwgt8yFCj/wCKIFFd99Z+9U/yUnRznLvvrP3qn+Sk6OAiIgIiICV3Rvz37Z/6Sxld0b89+2f+kCxiIgIiICIiBW/R77n/AHLv51kspW/R77n/AHLv51ksoCIiAiIgIiIHP2BRqGSxu0bLq7Ktw4t2VKpRWPBbKt6c7sKTjHMvwZ4voV1KMAytwQZX/k9tJzUTdWfNdjcr8ClhGfkVckeMFcEMFpE09H1BLCVB22JgvW2A6bs7Sy54BwcHwcGbkBMdtyqpdiFVRlixAAA5JJPgTQbqm8ldOBey5DNu21KQSCptAILAgghQSpHIHEr66zYfH5TcpwbGRk09bqftJUzHdg48EnIxvBBwG+3VuO6R2NOvL23/AFQ2/wCVyGX25bHvPXRCStj4ZRZY7LuVkO04wSjAMPHgiTp+mgMLLWN9q8gsAAhPntoOF84zy2PJPJNhAmIiAiIgJW9c1DotZQFmNqDaCBuBzkZPEsp4tpVsbgDtIYZ9iPBgVnQ73Z9Qrp2wlgCplTgGqtj9njlmJ/jLaeEpVSzAAFyCx+JACgn+AA/hPcBERAREQEREBERA1tZoUtwXXLLnawOGXOM7XHI8Dx8BNGyq5VNdijWVNwD6UfwOLF4RhkHJXb5A2+SbeIFTV0tnH9oKlBgJTXuFSqAPS3I7h/WAMYG0ck2daBQFAAUDAA4AA8ACe4gIkEyRAREQERIzAmJGYBgTESMwJiIgIiICIiAkEyZBgUPUevvVc69lrKa+0mU9Tvbc+NgTPARMMSeCH8rtOczddI2jsuSXWtgGQ7HZsAZzhsL6jjwPnxNhOkVi03+suWLcuxUMV2khCcDgD/0Jit+j9DWrewYulndXLvhXI2khc4GQeR8oGtX9KUZmUV2P22uVtg3k9gZbYq8vzhTtzhmVT6jgZ9P9Iau337nq09LECuxr6jXbld2UsDYPuP8ASfaS30eoIUEPhK1rX6yzIVG3hs7vt7uS/k4GScTf0mlWpdq55JJJJYknySx5JgV1/WPQXNVnb7i1hlZRk94UkkZBADHPzAP6pkHWfrmpNbgI61lzt2lnQOuADkjnngYi7oVTBlPcCud2FsdQpDiz04Ppy4BOPOJg1+m0tdoa27tWX2pYivqCm+ysBFCoWGRhgCoGDkZgZOndeFpwarKyy2sgbblhQ4rs8MQDudcZPOflNbTfSlbNoqqa1ncoCjIa8ioXBhbnDKVPlcjII9p41HS9ElPestxp2qtr32alu2a9UQ1nrZ8HccENn4YniirQG5dmpDX2etFGsLNYTX2+4E3+r0cZA9vlA3dF9IktRrFVlC1V3rvKrmq7fscknC/dtkHwBzNbp3VzfqaipcVNTqAyHG3fTbp1Dg4ywIsOGzgggjzk51+j2mqQ8ula1V1ktc+Fr05L1eotxtJJ3eeeTHR+naYsNXp7Db94Ay3tah7hQ2fiK5LVqT8xA0b/AKQYurv+sOlfTWWIoAYW/WaZarFVRv3HukYPsy4GSRPGo+kTLbXeUvWn8n1T21smzb+T2afNu1wrn0u2PjxgDOTbN9HaC/cKtuVWRPW+EVijEKucLhqlIwOMcSNV9HabBh+62a7KT9dZylxU2AkNyTsXnz6RjEBb1srcaO0SwsrQepMstis3dC5zsGxhn4q36Jmn1LrW2yu7Ni6avv7yNpWwVVuzZH2wVNZx4B9Wfwzfr6ZnULqHx9QhrqAJJYNt3WWEjl/ThfgHs5O/AanoNFjbnQt9r0lm2DuKyP8AV52+oOc8cwMvR+pd9Wbt2VFW2kWVumeAcrvVSRz5A8gj2lhNbR6QVggF2yckuzOfh5Yn4TZgIiICIiAiIgIiICIiAlCdbTQ9q6lkR72OwP5ur8KiDzYQSR21yQXHHqGb6RiB8913W1TS6jRs1VaJo71Soti3T9sLTTVazO257A+V4X7BxvzkWCdUP5ZUfynR6mxtNqOwtR7IZmfTsiljbbkN2zggcBHOGxx1en0ioWYZ3OcsSSx9yBk/hGTgeBme9Rp1sRq3AeuxSrqwyGVhhlIPkEHEDndPrHtrqutZHqrt3OyKUUp2yVdqy74CuwOdxGAG8Td0d63agX6d1fT9t1sdCGWyzdX2sMMhiqrYCR43gc+1hotCtQIXcSxyxZi7McAAlmOTwAP4TZxAmIiAiIgIiICIiAiIgf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8136" name="AutoShape 8" descr="data:image/jpeg;base64,/9j/4AAQSkZJRgABAQAAAQABAAD/2wCEAAkGBxQSEhUPEhQUERAQGBkXFBgVFRYWGRYYFhgYFhYVHBQYHCggHRsnGxQdIjEhJSkvLi4yFx8/ODMsNyguLi0BCgoKBQUFDgUFDisZExkrKysrKysrKysrKysrKysrKysrKysrKysrKysrKysrKysrKysrKysrKysrKysrKysrK//AABEIAI8AsAMBIgACEQEDEQH/xAAbAAEAAgMBAQAAAAAAAAAAAAAAAQUDBAYCB//EADsQAAICAQMDAgIFCQgDAAAAAAECAAMRBBIhBRMxIkFRYQYjMjNCFENScXN0gbPBJERicoKDscQVkaH/xAAUAQEAAAAAAAAAAAAAAAAAAAAA/8QAFBEBAAAAAAAAAAAAAAAAAAAAAP/aAAwDAQACEQMRAD8A+4xEQEREBERAREQEgyYgcz1vrtlNetKq7Np0ZqiqBlUigWDdz+lz+ozppV9S0lW2ytwxXWnt2YP6advz7eke0tICIiAiIgQZz/Udfateo1SthdILD2sLiwUruYM5G4FuQCPHHDY56Eyi1q1E2lhZtR60sQNhLDbsAJTOCMWAH44PmBeCTIEmAiIgIiICIiAiIgIiICIiBXdZ/M/tk/rLGV3WfzP7ZP6yxgIiICIiAnN67+9fvGm/686Sc3rv71+8ab/rwOkiIgIiICImDV6xKl32MEXIGSfJJwqge7EkAAckkYgZ5q63qFdWA5OWzgKj2MQMZOxATgZGTjHqHxE1S912Ng7FJ8swPdYfBU47fkepskYI2jgj3/4zYrGgrXc+M2OptLYzjf6gzAbjxuGM8Ygb1VoYBlIZWAKkHIIPIII8jE9zm2+rPO3Q32Hg5Nmmsdzjn7ALFm99jMW4zLFOq7CF1CihmICndurZmIAVbSBySQAGCkk8AwLOJGYzAmQTNfW66uoA2MF3Hao5LO2CdqoPUzYUnABOAfhNMLfcef7PTjwDm5vh6gdtYGP8ROfwY5DxabbbLAjKv5MyhUZQVsYor5ZiCVGGAG3kck7s7Rb5mhd0mtvIbbgKy7jtsAGAHH4+OOfPvmauq1LmwBd1FucKLQWptAOSNyHCuR4JORn7LYIgXUSuo6mAy1XDs3McKGOVc4JwlnAY4BO3hsAkgSwzAmJGZg1esWsAtkljhQoLMx+AUcn/AIHvgQM5lRUr2vY4KhEs2Gsqu19m3Ls+N2/4ew2gY95kFVtxy5NFP6Ax3H/zWAnapz9lfVwPUORM79MQv3Dnkhiu47Cw8MU8FuBz8h8IG4JM0NXp7Q3dqfLY+7c4rb/UFLIfmM/MHiTpupqXFTg03MCVrcrlgMbihBIcDIzjxkZxkZDeiRmTmBW6jWO7PTQAHTAaxxlEJUMBsDBnOCOAR58zJpOmqrdxibrgMCyzaWAPkLgAIDjkKBnAznEq7GIuswSM6qkHBxkdlOP1TooCIiB4srDAqwBVgQQRkEHggg+RK23pzIMUkNVyGosAZGUggoh/B7YByuMjaM5FrECg01hRtlIZWUZOmt9K7cgE1WYI444BKjIB27gZsV6+y7KVVmraxSx7Megj7WxBneeRgnC/rxg2dtCsVLKrFDuUkA7TgjcM+DgkZHxM0ujfnv2z/wBIGbSdPSsl+XtIwbHwXI87c44XPO0YHym0BJiAmK/Tq6lHVXRhhlYBgR8CDwZliBTanpzqCqbL6GGHov8AVkf4bTk/H0uGBO3BTBzgW5lAFb2qrutW25CWqLc7lZvtDbnyWGdvI2kN0Ew6nTq67W8eQRwQR4IPsR8YGCum3YyGzLeFsKjdg45KABdw58DHjj2k6Pp1dZ3gE2EYLsSzkecbzzjPOBxPHRghrLIG9TOGLnLMUY1klvf7HHyxN+BGJMRAjExarSpYuyxQ6nBwRnkcgj4EHkEciZogVGtdtMibWstDWooUhWYIeNingnxnLEnzzMnSNc1r3gqyCt1VQwAIBqRj4J92M3NRpw+3d+Bgw9uR4/5k0adVZ3Hmwgt8yFCj/wCKIFFd99Z+9U/yUnRznLvvrP3qn+Sk6OAiIgIiICV3Rvz37Z/6Sxld0b89+2f+kCxiIgIiICIiBW/R77n/AHLv51kspW/R77n/AHLv51ksoCIiAiIgIiIHP2BRqGSxu0bLq7Ktw4t2VKpRWPBbKt6c7sKTjHMvwZ4voV1KMAytwQZX/k9tJzUTdWfNdjcr8ClhGfkVckeMFcEMFpE09H1BLCVB22JgvW2A6bs7Sy54BwcHwcGbkBMdtyqpdiFVRlixAAA5JJPgTQbqm8ldOBey5DNu21KQSCptAILAgghQSpHIHEr66zYfH5TcpwbGRk09bqftJUzHdg48EnIxvBBwG+3VuO6R2NOvL23/AFQ2/wCVyGX25bHvPXRCStj4ZRZY7LuVkO04wSjAMPHgiTp+mgMLLWN9q8gsAAhPntoOF84zy2PJPJNhAmIiAiIgJW9c1DotZQFmNqDaCBuBzkZPEsp4tpVsbgDtIYZ9iPBgVnQ73Z9Qrp2wlgCplTgGqtj9njlmJ/jLaeEpVSzAAFyCx+JACgn+AA/hPcBERAREQEREBERA1tZoUtwXXLLnawOGXOM7XHI8Dx8BNGyq5VNdijWVNwD6UfwOLF4RhkHJXb5A2+SbeIFTV0tnH9oKlBgJTXuFSqAPS3I7h/WAMYG0ck2daBQFAAUDAA4AA8ACe4gIkEyRAREQERIzAmJGYBgTESMwJiIgIiICIiAkEyZBgUPUevvVc69lrKa+0mU9Tvbc+NgTPARMMSeCH8rtOczddI2jsuSXWtgGQ7HZsAZzhsL6jjwPnxNhOkVi03+suWLcuxUMV2khCcDgD/0Jit+j9DWrewYulndXLvhXI2khc4GQeR8oGtX9KUZmUV2P22uVtg3k9gZbYq8vzhTtzhmVT6jgZ9P9Iau337nq09LECuxr6jXbld2UsDYPuP8ASfaS30eoIUEPhK1rX6yzIVG3hs7vt7uS/k4GScTf0mlWpdq55JJJJYknySx5JgV1/WPQXNVnb7i1hlZRk94UkkZBADHPzAP6pkHWfrmpNbgI61lzt2lnQOuADkjnngYi7oVTBlPcCud2FsdQpDiz04Ppy4BOPOJg1+m0tdoa27tWX2pYivqCm+ysBFCoWGRhgCoGDkZgZOndeFpwarKyy2sgbblhQ4rs8MQDudcZPOflNbTfSlbNoqqa1ncoCjIa8ioXBhbnDKVPlcjII9p41HS9ElPestxp2qtr32alu2a9UQ1nrZ8HccENn4YniirQG5dmpDX2etFGsLNYTX2+4E3+r0cZA9vlA3dF9IktRrFVlC1V3rvKrmq7fscknC/dtkHwBzNbp3VzfqaipcVNTqAyHG3fTbp1Dg4ywIsOGzgggjzk51+j2mqQ8ula1V1ktc+Fr05L1eotxtJJ3eeeTHR+naYsNXp7Db94Ay3tah7hQ2fiK5LVqT8xA0b/AKQYurv+sOlfTWWIoAYW/WaZarFVRv3HukYPsy4GSRPGo+kTLbXeUvWn8n1T21smzb+T2afNu1wrn0u2PjxgDOTbN9HaC/cKtuVWRPW+EVijEKucLhqlIwOMcSNV9HabBh+62a7KT9dZylxU2AkNyTsXnz6RjEBb1srcaO0SwsrQepMstis3dC5zsGxhn4q36Jmn1LrW2yu7Ni6avv7yNpWwVVuzZH2wVNZx4B9Wfwzfr6ZnULqHx9QhrqAJJYNt3WWEjl/ThfgHs5O/AanoNFjbnQt9r0lm2DuKyP8AV52+oOc8cwMvR+pd9Wbt2VFW2kWVumeAcrvVSRz5A8gj2lhNbR6QVggF2yckuzOfh5Yn4TZgIiICIiAiIgIiICIiAlCdbTQ9q6lkR72OwP5ur8KiDzYQSR21yQXHHqGb6RiB8913W1TS6jRs1VaJo71Soti3T9sLTTVazO257A+V4X7BxvzkWCdUP5ZUfynR6mxtNqOwtR7IZmfTsiljbbkN2zggcBHOGxx1en0ioWYZ3OcsSSx9yBk/hGTgeBme9Rp1sRq3AeuxSrqwyGVhhlIPkEHEDndPrHtrqutZHqrt3OyKUUp2yVdqy74CuwOdxGAG8Td0d63agX6d1fT9t1sdCGWyzdX2sMMhiqrYCR43gc+1hotCtQIXcSxyxZi7McAAlmOTwAP4TZxAmIiAiIgIiICIiAiIgf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8137" name="Picture 9"/>
          <p:cNvPicPr>
            <a:picLocks noChangeAspect="1" noChangeArrowheads="1"/>
          </p:cNvPicPr>
          <p:nvPr/>
        </p:nvPicPr>
        <p:blipFill>
          <a:blip r:embed="rId3" cstate="print"/>
          <a:srcRect l="8471" t="34886" r="59835" b="6384"/>
          <a:stretch>
            <a:fillRect/>
          </a:stretch>
        </p:blipFill>
        <p:spPr bwMode="auto">
          <a:xfrm>
            <a:off x="8297312" y="1860330"/>
            <a:ext cx="3413314" cy="3557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8931430" y="6488668"/>
            <a:ext cx="3115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hlinkClick r:id="rId4"/>
              </a:rPr>
              <a:t>https://www.researchgate.net/</a:t>
            </a:r>
            <a:endParaRPr lang="fr-FR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98CC1D8D-9296-4209-8D4F-14966F753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Réfractomètre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xmlns="" id="{20B8D336-2196-4C2B-8F55-4E822F429D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64087" y="1771668"/>
            <a:ext cx="6041458" cy="2634491"/>
          </a:xfr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AFF18148-E29C-4BF2-80BA-E8B8DD31D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FEE4-4C3C-4D7F-ACF3-52DE8213F040}" type="slidenum">
              <a:rPr lang="fr-FR" smtClean="0"/>
              <a:pPr/>
              <a:t>38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2D90A56C-A213-4D4B-A2C7-ADEF4F7439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74009" y="4535394"/>
            <a:ext cx="6401825" cy="156954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4960D16F-E3E4-4BEB-803B-34CE02D2955A}"/>
              </a:ext>
            </a:extLst>
          </p:cNvPr>
          <p:cNvSpPr txBox="1"/>
          <p:nvPr/>
        </p:nvSpPr>
        <p:spPr>
          <a:xfrm>
            <a:off x="1023707" y="1958427"/>
            <a:ext cx="2573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But</a:t>
            </a:r>
            <a:r>
              <a:rPr lang="fr-FR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: mesure d’indice de réfraction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1019504" y="6488668"/>
            <a:ext cx="8418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i="1" dirty="0" smtClean="0">
                <a:solidFill>
                  <a:schemeClr val="bg1"/>
                </a:solidFill>
              </a:rPr>
              <a:t>Techniques expérimentales en chimie</a:t>
            </a:r>
            <a:r>
              <a:rPr lang="fr-FR" dirty="0" smtClean="0">
                <a:solidFill>
                  <a:schemeClr val="bg1"/>
                </a:solidFill>
              </a:rPr>
              <a:t>, A.-S. Bernard et al., </a:t>
            </a:r>
            <a:r>
              <a:rPr lang="fr-FR" dirty="0" err="1" smtClean="0">
                <a:solidFill>
                  <a:schemeClr val="bg1"/>
                </a:solidFill>
              </a:rPr>
              <a:t>Dunod</a:t>
            </a:r>
            <a:r>
              <a:rPr lang="fr-FR" dirty="0" smtClean="0">
                <a:solidFill>
                  <a:schemeClr val="bg1"/>
                </a:solidFill>
              </a:rPr>
              <a:t>, 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15015042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962216C1-709C-4730-BC4D-7B4F4F515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Recristallisation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2BA39B95-B33A-4EAF-80DF-6A8FC1319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FEE4-4C3C-4D7F-ACF3-52DE8213F040}" type="slidenum">
              <a:rPr lang="fr-FR" smtClean="0"/>
              <a:pPr/>
              <a:t>39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85CD585E-E293-45CD-BBCE-23A5D6D1B813}"/>
              </a:ext>
            </a:extLst>
          </p:cNvPr>
          <p:cNvSpPr txBox="1"/>
          <p:nvPr/>
        </p:nvSpPr>
        <p:spPr>
          <a:xfrm>
            <a:off x="1107791" y="1821793"/>
            <a:ext cx="2573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But</a:t>
            </a:r>
            <a:r>
              <a:rPr lang="fr-FR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: purification d’un produit solide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xmlns="" id="{63697352-E2D9-4F7C-A793-6F2346C5BA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29049" y="587541"/>
            <a:ext cx="6382968" cy="5593753"/>
          </a:xfrm>
        </p:spPr>
      </p:pic>
      <p:sp>
        <p:nvSpPr>
          <p:cNvPr id="7" name="Rectangle 6"/>
          <p:cNvSpPr/>
          <p:nvPr/>
        </p:nvSpPr>
        <p:spPr>
          <a:xfrm>
            <a:off x="1093076" y="6488668"/>
            <a:ext cx="73362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i="1" dirty="0" smtClean="0">
                <a:solidFill>
                  <a:schemeClr val="bg1"/>
                </a:solidFill>
              </a:rPr>
              <a:t>Techniques expérimentales en chimie</a:t>
            </a:r>
            <a:r>
              <a:rPr lang="fr-FR" dirty="0" smtClean="0">
                <a:solidFill>
                  <a:schemeClr val="bg1"/>
                </a:solidFill>
              </a:rPr>
              <a:t>, A.-S. Bernard et al., </a:t>
            </a:r>
            <a:r>
              <a:rPr lang="fr-FR" dirty="0" err="1" smtClean="0">
                <a:solidFill>
                  <a:schemeClr val="bg1"/>
                </a:solidFill>
              </a:rPr>
              <a:t>Dunod</a:t>
            </a:r>
            <a:r>
              <a:rPr lang="fr-FR" dirty="0" smtClean="0">
                <a:solidFill>
                  <a:schemeClr val="bg1"/>
                </a:solidFill>
              </a:rPr>
              <a:t>, 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1897623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5797506" cy="1450757"/>
          </a:xfrm>
        </p:spPr>
        <p:txBody>
          <a:bodyPr/>
          <a:lstStyle/>
          <a:p>
            <a:r>
              <a:rPr lang="fr-FR" dirty="0" smtClean="0"/>
              <a:t>Différentes techniques de spectroscopie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pPr/>
              <a:t>4</a:t>
            </a:fld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7360" r="27650"/>
          <a:stretch>
            <a:fillRect/>
          </a:stretch>
        </p:blipFill>
        <p:spPr bwMode="auto">
          <a:xfrm>
            <a:off x="6800194" y="516334"/>
            <a:ext cx="4918842" cy="6149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Distillation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pPr/>
              <a:t>40</a:t>
            </a:fld>
            <a:endParaRPr lang="fr-FR"/>
          </a:p>
        </p:txBody>
      </p:sp>
      <p:pic>
        <p:nvPicPr>
          <p:cNvPr id="5" name="Espace réservé du contenu 1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/>
          <a:srcRect l="3018" r="3963"/>
          <a:stretch/>
        </p:blipFill>
        <p:spPr>
          <a:xfrm>
            <a:off x="1989734" y="1830855"/>
            <a:ext cx="8188657" cy="45131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77159" y="6453352"/>
            <a:ext cx="75884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i="1" dirty="0" smtClean="0">
                <a:solidFill>
                  <a:schemeClr val="bg1"/>
                </a:solidFill>
              </a:rPr>
              <a:t>Techniques expérimentales en chimie</a:t>
            </a:r>
            <a:r>
              <a:rPr lang="fr-FR" dirty="0" smtClean="0">
                <a:solidFill>
                  <a:schemeClr val="bg1"/>
                </a:solidFill>
              </a:rPr>
              <a:t>, A.-S. Bernard et al., </a:t>
            </a:r>
            <a:r>
              <a:rPr lang="fr-FR" dirty="0" err="1" smtClean="0">
                <a:solidFill>
                  <a:schemeClr val="bg1"/>
                </a:solidFill>
              </a:rPr>
              <a:t>Dunod</a:t>
            </a:r>
            <a:r>
              <a:rPr lang="fr-FR" dirty="0" smtClean="0">
                <a:solidFill>
                  <a:schemeClr val="bg1"/>
                </a:solidFill>
              </a:rPr>
              <a:t>, 2018</a:t>
            </a:r>
            <a:endParaRPr lang="fr-F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 d’un spectrophotomètre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pPr/>
              <a:t>5</a:t>
            </a:fld>
            <a:endParaRPr lang="fr-FR"/>
          </a:p>
        </p:txBody>
      </p:sp>
      <p:grpSp>
        <p:nvGrpSpPr>
          <p:cNvPr id="5" name="Groupe 4">
            <a:extLst>
              <a:ext uri="{FF2B5EF4-FFF2-40B4-BE49-F238E27FC236}">
                <a16:creationId xmlns="" xmlns:a16="http://schemas.microsoft.com/office/drawing/2014/main" id="{7A849785-FC64-46EE-972F-EBC5303242D1}"/>
              </a:ext>
            </a:extLst>
          </p:cNvPr>
          <p:cNvGrpSpPr/>
          <p:nvPr/>
        </p:nvGrpSpPr>
        <p:grpSpPr>
          <a:xfrm>
            <a:off x="1014609" y="2643840"/>
            <a:ext cx="3542843" cy="2114550"/>
            <a:chOff x="513567" y="2371725"/>
            <a:chExt cx="3542843" cy="2114550"/>
          </a:xfrm>
        </p:grpSpPr>
        <p:pic>
          <p:nvPicPr>
            <p:cNvPr id="6" name="Image 5">
              <a:extLst>
                <a:ext uri="{FF2B5EF4-FFF2-40B4-BE49-F238E27FC236}">
                  <a16:creationId xmlns="" xmlns:a16="http://schemas.microsoft.com/office/drawing/2014/main" id="{6909472E-BD8E-473B-8E2B-10714123C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backgroundRemoval t="5856" b="94144" l="8696" r="88696">
                          <a14:foregroundMark x1="21739" y1="26577" x2="60000" y2="13964"/>
                          <a14:foregroundMark x1="60000" y1="13964" x2="74783" y2="21622"/>
                          <a14:foregroundMark x1="46957" y1="24775" x2="47826" y2="24775"/>
                          <a14:foregroundMark x1="57391" y1="13514" x2="50435" y2="9910"/>
                          <a14:foregroundMark x1="49565" y1="6306" x2="64348" y2="7658"/>
                          <a14:foregroundMark x1="31304" y1="17117" x2="32174" y2="14414"/>
                          <a14:foregroundMark x1="29565" y1="93243" x2="40000" y2="9414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65660" y="2371725"/>
              <a:ext cx="1095375" cy="2114550"/>
            </a:xfrm>
            <a:prstGeom prst="rect">
              <a:avLst/>
            </a:prstGeom>
          </p:spPr>
        </p:pic>
        <p:sp>
          <p:nvSpPr>
            <p:cNvPr id="7" name="Flèche : droite 5">
              <a:extLst>
                <a:ext uri="{FF2B5EF4-FFF2-40B4-BE49-F238E27FC236}">
                  <a16:creationId xmlns="" xmlns:a16="http://schemas.microsoft.com/office/drawing/2014/main" id="{0B254D1C-6D78-4867-8CD7-59ED26B2DBA1}"/>
                </a:ext>
              </a:extLst>
            </p:cNvPr>
            <p:cNvSpPr/>
            <p:nvPr/>
          </p:nvSpPr>
          <p:spPr>
            <a:xfrm>
              <a:off x="513567" y="3432294"/>
              <a:ext cx="1202498" cy="544556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lèche : droite 6">
              <a:extLst>
                <a:ext uri="{FF2B5EF4-FFF2-40B4-BE49-F238E27FC236}">
                  <a16:creationId xmlns="" xmlns:a16="http://schemas.microsoft.com/office/drawing/2014/main" id="{039B1EE2-BF4A-413A-A36C-98972A9CD55B}"/>
                </a:ext>
              </a:extLst>
            </p:cNvPr>
            <p:cNvSpPr/>
            <p:nvPr/>
          </p:nvSpPr>
          <p:spPr>
            <a:xfrm>
              <a:off x="2961035" y="3864116"/>
              <a:ext cx="1095375" cy="256947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Flèche : droite 8">
              <a:extLst>
                <a:ext uri="{FF2B5EF4-FFF2-40B4-BE49-F238E27FC236}">
                  <a16:creationId xmlns="" xmlns:a16="http://schemas.microsoft.com/office/drawing/2014/main" id="{1E169F5E-C42B-4AFE-B617-4E2D18FF838F}"/>
                </a:ext>
              </a:extLst>
            </p:cNvPr>
            <p:cNvSpPr/>
            <p:nvPr/>
          </p:nvSpPr>
          <p:spPr>
            <a:xfrm>
              <a:off x="2946061" y="3300526"/>
              <a:ext cx="1095375" cy="256947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="" xmlns:a16="http://schemas.microsoft.com/office/drawing/2014/main" id="{65B4D9E7-BF93-4B27-8513-7EC01F331E1B}"/>
              </a:ext>
            </a:extLst>
          </p:cNvPr>
          <p:cNvSpPr txBox="1"/>
          <p:nvPr/>
        </p:nvSpPr>
        <p:spPr>
          <a:xfrm>
            <a:off x="3299105" y="4645424"/>
            <a:ext cx="2287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Lumière transmise par la solution de la cuve</a:t>
            </a:r>
            <a:endParaRPr lang="en-GB" dirty="0"/>
          </a:p>
        </p:txBody>
      </p:sp>
      <p:sp>
        <p:nvSpPr>
          <p:cNvPr id="12" name="Espace réservé du contenu 2">
            <a:extLst>
              <a:ext uri="{FF2B5EF4-FFF2-40B4-BE49-F238E27FC236}">
                <a16:creationId xmlns="" xmlns:a16="http://schemas.microsoft.com/office/drawing/2014/main" id="{19AC4DF2-7950-4F4F-9A59-A8A6EE49C244}"/>
              </a:ext>
            </a:extLst>
          </p:cNvPr>
          <p:cNvSpPr txBox="1">
            <a:spLocks/>
          </p:cNvSpPr>
          <p:nvPr/>
        </p:nvSpPr>
        <p:spPr>
          <a:xfrm>
            <a:off x="256093" y="5888827"/>
            <a:ext cx="6015165" cy="43702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Adapté</a:t>
            </a:r>
            <a:r>
              <a:rPr lang="en-GB" dirty="0"/>
              <a:t> de </a:t>
            </a:r>
            <a:r>
              <a:rPr lang="en-GB" dirty="0">
                <a:hlinkClick r:id="rId4"/>
              </a:rPr>
              <a:t>https://www.superprof.fr/ressources/scolaire/physique-chimie/terminale-s/la-spectroscopie/spectrometrie-ultraviolet-visible.html</a:t>
            </a:r>
            <a:r>
              <a:rPr lang="en-GB" dirty="0"/>
              <a:t>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172E719D-9599-4161-9A56-186210AA755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97087" y="2052814"/>
            <a:ext cx="4086140" cy="3613872"/>
          </a:xfrm>
          <a:prstGeom prst="rect">
            <a:avLst/>
          </a:prstGeom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xmlns="" id="{982C72ED-9EA2-417E-930F-EA3CAA18A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7277" y="5901653"/>
            <a:ext cx="5882185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fr-F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  <a:ea typeface="+mn-ea"/>
                <a:cs typeface="+mn-cs"/>
                <a:hlinkClick r:id="rId6"/>
              </a:rPr>
              <a:t>https://www.mesmaths.com/IMG/pdf/ts-chi-8-spectro_-uv-visible.pdf</a:t>
            </a:r>
            <a:endParaRPr kumimoji="0" lang="en-GB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248BC71-BAB2-40BA-B6BA-99BA967F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162" y="297113"/>
            <a:ext cx="7279465" cy="1450757"/>
          </a:xfrm>
        </p:spPr>
        <p:txBody>
          <a:bodyPr/>
          <a:lstStyle/>
          <a:p>
            <a:r>
              <a:rPr lang="fr-FR" dirty="0"/>
              <a:t>Spectre UV-Visible </a:t>
            </a:r>
            <a:br>
              <a:rPr lang="fr-FR" dirty="0"/>
            </a:br>
            <a:r>
              <a:rPr lang="fr-FR" dirty="0"/>
              <a:t>de l’indigo commercial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7A1C2395-0D05-494D-98A5-EEB031936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pPr/>
              <a:t>6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172E719D-9599-4161-9A56-186210AA755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97087" y="2052814"/>
            <a:ext cx="4086140" cy="3613872"/>
          </a:xfrm>
          <a:prstGeom prst="rect">
            <a:avLst/>
          </a:prstGeom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xmlns="" id="{982C72ED-9EA2-417E-930F-EA3CAA18A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7277" y="5901653"/>
            <a:ext cx="5882185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fr-F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  <a:ea typeface="+mn-ea"/>
                <a:cs typeface="+mn-cs"/>
                <a:hlinkClick r:id="rId3"/>
              </a:rPr>
              <a:t>https://www.mesmaths.com/IMG/pdf/ts-chi-8-spectro_-uv-visible.pdf</a:t>
            </a:r>
            <a:endParaRPr kumimoji="0" lang="en-GB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xmlns="" id="{3015E05A-C370-4A03-AF64-80F3A07ADBC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6075" y="1871974"/>
            <a:ext cx="5606252" cy="3815643"/>
          </a:xfrm>
          <a:prstGeom prst="rect">
            <a:avLst/>
          </a:prstGeom>
        </p:spPr>
      </p:pic>
      <p:sp>
        <p:nvSpPr>
          <p:cNvPr id="17" name="Espace réservé du contenu 4">
            <a:extLst>
              <a:ext uri="{FF2B5EF4-FFF2-40B4-BE49-F238E27FC236}">
                <a16:creationId xmlns:a16="http://schemas.microsoft.com/office/drawing/2014/main" xmlns="" id="{06CB59AE-750A-46FE-A3A4-9D52952173A4}"/>
              </a:ext>
            </a:extLst>
          </p:cNvPr>
          <p:cNvSpPr txBox="1">
            <a:spLocks/>
          </p:cNvSpPr>
          <p:nvPr/>
        </p:nvSpPr>
        <p:spPr>
          <a:xfrm>
            <a:off x="0" y="5982140"/>
            <a:ext cx="10795379" cy="41653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solidFill>
                  <a:schemeClr val="tx1"/>
                </a:solidFill>
              </a:rPr>
              <a:t>Synthèse de l’indigo. Caractérisation.  (</a:t>
            </a:r>
            <a:r>
              <a:rPr lang="en-US" sz="1400" i="1" dirty="0">
                <a:solidFill>
                  <a:schemeClr val="tx1"/>
                </a:solidFill>
              </a:rPr>
              <a:t>J. Phys. Chem. A, 2004, n°108, pp. 6975-6981</a:t>
            </a:r>
            <a:r>
              <a:rPr lang="fr-FR" sz="14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9" name="Picture 2" descr="The Indigo collection"/>
          <p:cNvPicPr>
            <a:picLocks noChangeAspect="1" noChangeArrowheads="1"/>
          </p:cNvPicPr>
          <p:nvPr/>
        </p:nvPicPr>
        <p:blipFill>
          <a:blip r:embed="rId5" cstate="print"/>
          <a:srcRect l="27986" t="38367" r="12944" b="16556"/>
          <a:stretch>
            <a:fillRect/>
          </a:stretch>
        </p:blipFill>
        <p:spPr bwMode="auto">
          <a:xfrm>
            <a:off x="0" y="0"/>
            <a:ext cx="2479135" cy="18918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73835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8931430" y="6488668"/>
            <a:ext cx="3115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hlinkClick r:id="rId2"/>
              </a:rPr>
              <a:t>https://www.researchgate.net/</a:t>
            </a:r>
            <a:endParaRPr lang="fr-FR" dirty="0"/>
          </a:p>
        </p:txBody>
      </p:sp>
      <p:pic>
        <p:nvPicPr>
          <p:cNvPr id="34818" name="Picture 2" descr="Overlaying UV absorption spectra of cinnamaldehyde with corresponding band in the SPC sample extracts and standard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47740" y="0"/>
            <a:ext cx="8063515" cy="6021934"/>
          </a:xfrm>
          <a:prstGeom prst="rect">
            <a:avLst/>
          </a:prstGeom>
          <a:noFill/>
        </p:spPr>
      </p:pic>
      <p:cxnSp>
        <p:nvCxnSpPr>
          <p:cNvPr id="7" name="Connecteur droit 6"/>
          <p:cNvCxnSpPr/>
          <p:nvPr/>
        </p:nvCxnSpPr>
        <p:spPr>
          <a:xfrm flipH="1" flipV="1">
            <a:off x="4035974" y="746236"/>
            <a:ext cx="31529" cy="49713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2448910" y="5391807"/>
            <a:ext cx="1954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>
                <a:solidFill>
                  <a:srgbClr val="FF0000"/>
                </a:solidFill>
              </a:rPr>
              <a:t>λ</a:t>
            </a:r>
            <a:r>
              <a:rPr lang="fr-FR" baseline="-25000" dirty="0" smtClean="0">
                <a:solidFill>
                  <a:srgbClr val="FF0000"/>
                </a:solidFill>
              </a:rPr>
              <a:t>max</a:t>
            </a:r>
            <a:r>
              <a:rPr lang="fr-FR" dirty="0" smtClean="0">
                <a:solidFill>
                  <a:srgbClr val="FF0000"/>
                </a:solidFill>
              </a:rPr>
              <a:t> = 310 nm</a:t>
            </a:r>
            <a:endParaRPr lang="fr-FR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pPr/>
              <a:t>8</a:t>
            </a:fld>
            <a:endParaRPr lang="fr-FR"/>
          </a:p>
        </p:txBody>
      </p:sp>
      <p:pic>
        <p:nvPicPr>
          <p:cNvPr id="50178" name="Picture 2" descr="Figure 10 : UV-spectra of benzaldehyde and cinnamaldehyde in methano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5588" y="442879"/>
            <a:ext cx="7716673" cy="5838422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8321754" y="4347920"/>
            <a:ext cx="3410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hlinkClick r:id="rId3"/>
              </a:rPr>
              <a:t>https://www.semanticscholar.org/</a:t>
            </a:r>
            <a:endParaRPr lang="fr-FR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24A2-E1D7-417D-88BC-63EA5DA45BC4}" type="slidenum">
              <a:rPr lang="fr-FR" smtClean="0"/>
              <a:pPr/>
              <a:t>9</a:t>
            </a:fld>
            <a:endParaRPr lang="fr-FR"/>
          </a:p>
        </p:txBody>
      </p:sp>
      <p:pic>
        <p:nvPicPr>
          <p:cNvPr id="47106" name="Picture 2" descr="L00 4000 3000 2000 1500 1000 S30 HAVENUMBERI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7424" y="1757375"/>
            <a:ext cx="9146080" cy="4415349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5355176" y="6250293"/>
            <a:ext cx="4046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hlinkClick r:id="rId3"/>
              </a:rPr>
              <a:t>https://www.chegg.com/homework-help</a:t>
            </a:r>
            <a:endParaRPr lang="fr-FR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xmlns="" id="{4DE1B74F-E2CD-4CFD-90FB-EB2A4330B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dirty="0"/>
              <a:t>Spectre infrarouge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étrospective">
  <a:themeElements>
    <a:clrScheme name="Nuances de gri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étrospectiv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5486</TotalTime>
  <Words>800</Words>
  <Application>Microsoft Office PowerPoint</Application>
  <PresentationFormat>Personnalisé</PresentationFormat>
  <Paragraphs>220</Paragraphs>
  <Slides>40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1" baseType="lpstr">
      <vt:lpstr>Rétrospective</vt:lpstr>
      <vt:lpstr>Caractérisations par spectroscopie  en synthèse organique</vt:lpstr>
      <vt:lpstr>Synthèse du produit mystère</vt:lpstr>
      <vt:lpstr>Synthèse du trans-cinnamaldéhyde</vt:lpstr>
      <vt:lpstr>Différentes techniques de spectroscopie</vt:lpstr>
      <vt:lpstr>Principe d’un spectrophotomètre</vt:lpstr>
      <vt:lpstr>Spectre UV-Visible  de l’indigo commercial</vt:lpstr>
      <vt:lpstr>Diapositive 7</vt:lpstr>
      <vt:lpstr>Diapositive 8</vt:lpstr>
      <vt:lpstr>Spectre infrarouge</vt:lpstr>
      <vt:lpstr>Origine des vibrations</vt:lpstr>
      <vt:lpstr>Un spectre infrarouge : deux zones</vt:lpstr>
      <vt:lpstr>Comparaison de spectres infrarouge</vt:lpstr>
      <vt:lpstr>Comparaison de deux spectres</vt:lpstr>
      <vt:lpstr>Identification des  bandes caractéristiques</vt:lpstr>
      <vt:lpstr>Bande caractéristique : C=C</vt:lpstr>
      <vt:lpstr>Bande caractéristique : fonction aldéhyde </vt:lpstr>
      <vt:lpstr>Bande caractéristique : fonction alcool</vt:lpstr>
      <vt:lpstr>Fonction alcool : deux types de bandes ?</vt:lpstr>
      <vt:lpstr>Spectre infrarouge de la « molécule mystère »</vt:lpstr>
      <vt:lpstr>Extrait table Infrarouge</vt:lpstr>
      <vt:lpstr>Spectre infrarouge de la « molécule mystère »</vt:lpstr>
      <vt:lpstr>Spectre infrarouge : indigo</vt:lpstr>
      <vt:lpstr>Séparation du mélange réactionnel</vt:lpstr>
      <vt:lpstr>L’utilité de la spectroscopie RMN</vt:lpstr>
      <vt:lpstr>Spectre RMN du cinnamaldéhyde</vt:lpstr>
      <vt:lpstr>Déplacement chimique</vt:lpstr>
      <vt:lpstr>Table de déplacements chimiques</vt:lpstr>
      <vt:lpstr>Éthanol : protons équivalents </vt:lpstr>
      <vt:lpstr>Protons équivalents</vt:lpstr>
      <vt:lpstr>Courbe d’intégration</vt:lpstr>
      <vt:lpstr>Multiplicité </vt:lpstr>
      <vt:lpstr> Attribution des signaux de l’éthanol</vt:lpstr>
      <vt:lpstr>Déblindage</vt:lpstr>
      <vt:lpstr>Propan-1-ol</vt:lpstr>
      <vt:lpstr>L’utilité de la spectroscopie RMN</vt:lpstr>
      <vt:lpstr>Bilan</vt:lpstr>
      <vt:lpstr>Diapositive 37</vt:lpstr>
      <vt:lpstr>Réfractomètre</vt:lpstr>
      <vt:lpstr>Recristallisation</vt:lpstr>
      <vt:lpstr>Distillation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Séparations, purifications, contrôles de pureté</dc:title>
  <dc:creator>Rémy BONNEMORT</dc:creator>
  <cp:lastModifiedBy>Julie Corjon</cp:lastModifiedBy>
  <cp:revision>338</cp:revision>
  <dcterms:created xsi:type="dcterms:W3CDTF">2020-03-15T13:11:31Z</dcterms:created>
  <dcterms:modified xsi:type="dcterms:W3CDTF">2020-05-20T19:19:34Z</dcterms:modified>
</cp:coreProperties>
</file>